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8" r:id="rId1"/>
  </p:sldMasterIdLst>
  <p:notesMasterIdLst>
    <p:notesMasterId r:id="rId28"/>
  </p:notesMasterIdLst>
  <p:sldIdLst>
    <p:sldId id="257" r:id="rId2"/>
    <p:sldId id="1342" r:id="rId3"/>
    <p:sldId id="1312" r:id="rId4"/>
    <p:sldId id="1343" r:id="rId5"/>
    <p:sldId id="1311" r:id="rId6"/>
    <p:sldId id="1313" r:id="rId7"/>
    <p:sldId id="1314" r:id="rId8"/>
    <p:sldId id="1315" r:id="rId9"/>
    <p:sldId id="1329" r:id="rId10"/>
    <p:sldId id="1331" r:id="rId11"/>
    <p:sldId id="1330" r:id="rId12"/>
    <p:sldId id="1316" r:id="rId13"/>
    <p:sldId id="1332" r:id="rId14"/>
    <p:sldId id="1333" r:id="rId15"/>
    <p:sldId id="309" r:id="rId16"/>
    <p:sldId id="1334" r:id="rId17"/>
    <p:sldId id="1335" r:id="rId18"/>
    <p:sldId id="1325" r:id="rId19"/>
    <p:sldId id="1338" r:id="rId20"/>
    <p:sldId id="1339" r:id="rId21"/>
    <p:sldId id="1340" r:id="rId22"/>
    <p:sldId id="1328" r:id="rId23"/>
    <p:sldId id="1327" r:id="rId24"/>
    <p:sldId id="1326" r:id="rId25"/>
    <p:sldId id="1341" r:id="rId26"/>
    <p:sldId id="256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useo 900" panose="02000000000000000000" pitchFamily="50" charset="0"/>
      <p:bold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Open Sans" panose="020B0606030504020204" pitchFamily="34" charset="0"/>
      <p:regular r:id="rId36"/>
      <p:bold r:id="rId37"/>
      <p:italic r:id="rId38"/>
    </p:embeddedFont>
    <p:embeddedFont>
      <p:font typeface="Museo Sans 900" panose="02000000000000000000" pitchFamily="50" charset="0"/>
      <p:bold r:id="rId39"/>
      <p:boldItalic r:id="rId40"/>
    </p:embeddedFont>
    <p:embeddedFont>
      <p:font typeface="Prompt Black" panose="00000A00000000000000" pitchFamily="2" charset="-34"/>
      <p:bold r:id="rId41"/>
      <p:boldItalic r:id="rId42"/>
    </p:embeddedFont>
    <p:embeddedFont>
      <p:font typeface="Museo Sans 300" panose="02000000000000000000" pitchFamily="50" charset="0"/>
      <p:regular r:id="rId43"/>
      <p:italic r:id="rId44"/>
    </p:embeddedFont>
    <p:embeddedFont>
      <p:font typeface="Poppins" panose="00000500000000000000" pitchFamily="2" charset="0"/>
      <p:regular r:id="rId45"/>
      <p:bold r:id="rId46"/>
      <p:italic r:id="rId47"/>
      <p:boldItalic r:id="rId48"/>
    </p:embeddedFont>
    <p:embeddedFont>
      <p:font typeface="Prompt Light" panose="00000400000000000000" pitchFamily="2" charset="-34"/>
      <p:regular r:id="rId49"/>
      <p: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Nelson Menjivar" initials="JNM" lastIdx="0" clrIdx="0">
    <p:extLst>
      <p:ext uri="{19B8F6BF-5375-455C-9EA6-DF929625EA0E}">
        <p15:presenceInfo xmlns:p15="http://schemas.microsoft.com/office/powerpoint/2012/main" userId="S-1-5-21-2006973082-1536463189-2733292061-7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945"/>
    <a:srgbClr val="111E60"/>
    <a:srgbClr val="2A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286AA-7FDD-4BD8-808A-66214488CC34}" type="datetimeFigureOut">
              <a:rPr lang="es-SV" smtClean="0"/>
              <a:t>26/7/2024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B93C-98F0-4446-82D0-9FC6A33DD1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2910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7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562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09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5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4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0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8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5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0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EA40D2-4802-4021-92BF-6E013176A0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218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0"/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217DBE-124E-4845-BB20-6DAD2430C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2" b="26269"/>
          <a:stretch/>
        </p:blipFill>
        <p:spPr>
          <a:xfrm>
            <a:off x="3985937" y="2285999"/>
            <a:ext cx="4220126" cy="2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699F68-1D64-4BC2-8F4E-AF3F5489F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8" t="16988" r="17878" b="20548"/>
          <a:stretch/>
        </p:blipFill>
        <p:spPr>
          <a:xfrm>
            <a:off x="2113369" y="1883076"/>
            <a:ext cx="7965263" cy="42256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87059" y="733289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408181" y="1432720"/>
            <a:ext cx="5375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313945"/>
                </a:solidFill>
                <a:latin typeface="Museo Sans 900" panose="02000000000000000000" pitchFamily="50" charset="0"/>
              </a:rPr>
              <a:t>Detalle de Bienes Registrados/opción eliminar</a:t>
            </a:r>
            <a:endParaRPr lang="es-SV" dirty="0">
              <a:solidFill>
                <a:srgbClr val="313945"/>
              </a:solidFill>
              <a:latin typeface="Museo Sans 900" panose="02000000000000000000" pitchFamily="50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3233159" y="1275977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1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A3B8A7-0795-4FC4-A68A-315EC3BCA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9" t="22969" r="19843" b="15062"/>
          <a:stretch/>
        </p:blipFill>
        <p:spPr>
          <a:xfrm>
            <a:off x="2095500" y="1733550"/>
            <a:ext cx="8039100" cy="4400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87059" y="656357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55268" y="1241120"/>
            <a:ext cx="4881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rgbClr val="313945"/>
                </a:solidFill>
                <a:latin typeface="Museo Sans 900" panose="02000000000000000000" pitchFamily="50" charset="0"/>
              </a:rPr>
              <a:t>Visualización del resumen de operaciones</a:t>
            </a: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3233159" y="1120676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68533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67939BE-FEB7-4D4D-A0D8-5D348AAB4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2" t="31886" r="27576" b="15101"/>
          <a:stretch/>
        </p:blipFill>
        <p:spPr>
          <a:xfrm>
            <a:off x="1953493" y="1802613"/>
            <a:ext cx="8063345" cy="42754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387059" y="494962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064561" y="1194954"/>
            <a:ext cx="606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313945"/>
                </a:solidFill>
                <a:latin typeface="Museo Sans 900" panose="02000000000000000000" pitchFamily="50" charset="0"/>
              </a:rPr>
              <a:t>Ejemplo del registro de la venta de un bien inmueble</a:t>
            </a:r>
            <a:endParaRPr lang="es-ES" dirty="0">
              <a:solidFill>
                <a:srgbClr val="313945"/>
              </a:solidFill>
              <a:latin typeface="Museo Sans 900" panose="02000000000000000000" pitchFamily="50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3233159" y="956627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7C30DD-3DB4-4189-A594-E66E05B83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5" t="38277" r="27576" b="19682"/>
          <a:stretch/>
        </p:blipFill>
        <p:spPr>
          <a:xfrm>
            <a:off x="2237334" y="2967218"/>
            <a:ext cx="7717333" cy="32626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87059" y="488263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E9FEAE8-3B00-28EA-A60B-825D1DC8CBDE}"/>
              </a:ext>
            </a:extLst>
          </p:cNvPr>
          <p:cNvSpPr/>
          <p:nvPr/>
        </p:nvSpPr>
        <p:spPr>
          <a:xfrm>
            <a:off x="1369219" y="1242767"/>
            <a:ext cx="94535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El día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12 de agosto de 2023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por el precio de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$500,000.00 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efectuó la venta de un inmueble que era utilizado como bodega, el que según escritura pública de compraventa había sido adquirido el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16 de abril de 1980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como un lote sin construcciones por el valor de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$75,000.00 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y en el cual en el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mes de julio de 2017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se realizó la edificación de las bodegas 1 y 2, las que según registros contables y documentación de soporte se activaron por el valor de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$165,000.00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. Depreciación contabilizada a la fecha de venta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$41,250.00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s-ES" altLang="es-SV" sz="1400" dirty="0">
              <a:solidFill>
                <a:srgbClr val="313945"/>
              </a:solidFill>
              <a:latin typeface="Museo Sans 300" panose="02000000000000000000" pitchFamily="2" charset="77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Por la venta del aludido inmueble, se pagó una comisión de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$10,000.00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3233159" y="1011935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84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A74C35-9D41-4636-ACB5-6CA2FD028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3" t="31271" r="20908" b="33965"/>
          <a:stretch/>
        </p:blipFill>
        <p:spPr>
          <a:xfrm>
            <a:off x="2838319" y="1407371"/>
            <a:ext cx="6210432" cy="19304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D56C36-2272-4AF4-8BC7-E04A82069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6" t="29653" r="20303" b="8094"/>
          <a:stretch/>
        </p:blipFill>
        <p:spPr>
          <a:xfrm>
            <a:off x="3536324" y="3329138"/>
            <a:ext cx="5038998" cy="27980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87059" y="657089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3233159" y="1118754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9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662D00-F628-45EE-B7A7-E9DEF76AD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9" t="16456" r="27273" b="19951"/>
          <a:stretch/>
        </p:blipFill>
        <p:spPr>
          <a:xfrm>
            <a:off x="2333008" y="1867319"/>
            <a:ext cx="7525984" cy="47357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87059" y="418964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E9FEAE8-3B00-28EA-A60B-825D1DC8CBDE}"/>
              </a:ext>
            </a:extLst>
          </p:cNvPr>
          <p:cNvSpPr/>
          <p:nvPr/>
        </p:nvSpPr>
        <p:spPr>
          <a:xfrm>
            <a:off x="1369219" y="1004642"/>
            <a:ext cx="94535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De igual forma, la sociedad el día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23 de noviembre de 2023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efectuó la venta de 200 acciones que poseía en la compañía ZYX, S.A. de C.V. y por lo cual recibió el valor de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$45,000.00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mismas que había adquirido el día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6 de julio de 2020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por el un monto de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$18,000.00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. </a:t>
            </a: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3233159" y="883283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9121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67C962-C12B-4446-B44B-BF43E1223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8" t="24802" r="21061" b="15640"/>
          <a:stretch/>
        </p:blipFill>
        <p:spPr>
          <a:xfrm>
            <a:off x="1893559" y="1441736"/>
            <a:ext cx="8404882" cy="45304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87059" y="657089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3233159" y="1118754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720570-A50C-4C00-B9E1-270F28E9D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2" t="16079" r="27727" b="12675"/>
          <a:stretch/>
        </p:blipFill>
        <p:spPr>
          <a:xfrm>
            <a:off x="2571750" y="1867319"/>
            <a:ext cx="7048500" cy="46013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87059" y="418964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E9FEAE8-3B00-28EA-A60B-825D1DC8CBDE}"/>
              </a:ext>
            </a:extLst>
          </p:cNvPr>
          <p:cNvSpPr/>
          <p:nvPr/>
        </p:nvSpPr>
        <p:spPr>
          <a:xfrm>
            <a:off x="1369219" y="1004642"/>
            <a:ext cx="94535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Finalmente, el día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10 de diciembre de 2023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la sociedad vendió por el precio de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$2,000.00 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un equipo de aire acondicionado que había sido adquirido el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10 de noviembre de 2021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por el precio de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$9,000.00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a este equipo se le había establecido y contabilizado una depreciación acumulada de </a:t>
            </a:r>
            <a:r>
              <a:rPr lang="es-ES" altLang="es-SV" sz="14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$3,450.00</a:t>
            </a:r>
            <a:r>
              <a:rPr lang="es-ES" altLang="es-SV" sz="14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3233159" y="880629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1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63378" y="1521150"/>
            <a:ext cx="8265244" cy="4451023"/>
            <a:chOff x="2059855" y="1254542"/>
            <a:chExt cx="8265244" cy="445102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AC304FB-07ED-4B09-8785-72302705F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364" t="26994" r="16212" b="9114"/>
            <a:stretch/>
          </p:blipFill>
          <p:spPr>
            <a:xfrm>
              <a:off x="2059855" y="1254542"/>
              <a:ext cx="8072287" cy="4451023"/>
            </a:xfrm>
            <a:prstGeom prst="rect">
              <a:avLst/>
            </a:prstGeom>
          </p:spPr>
        </p:pic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BD4C7F03-10AC-4331-ACD2-018AF8732314}"/>
                </a:ext>
              </a:extLst>
            </p:cNvPr>
            <p:cNvSpPr/>
            <p:nvPr/>
          </p:nvSpPr>
          <p:spPr>
            <a:xfrm rot="10800000">
              <a:off x="9652290" y="2688648"/>
              <a:ext cx="672809" cy="369332"/>
            </a:xfrm>
            <a:prstGeom prst="rightArrow">
              <a:avLst/>
            </a:prstGeom>
            <a:solidFill>
              <a:srgbClr val="2A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87059" y="614360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3233159" y="1139244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3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6815BC-5884-4873-849E-8B00CD245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1" t="16448" r="14849" b="7017"/>
          <a:stretch/>
        </p:blipFill>
        <p:spPr>
          <a:xfrm>
            <a:off x="2134283" y="1247367"/>
            <a:ext cx="7923434" cy="49456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87059" y="523010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3233159" y="984675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0"/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Rectángulo 6"/>
          <p:cNvSpPr/>
          <p:nvPr/>
        </p:nvSpPr>
        <p:spPr>
          <a:xfrm>
            <a:off x="3242368" y="1504741"/>
            <a:ext cx="5500255" cy="1332463"/>
          </a:xfrm>
          <a:prstGeom prst="rect">
            <a:avLst/>
          </a:prstGeom>
          <a:solidFill>
            <a:srgbClr val="288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Rectángulo 7"/>
          <p:cNvSpPr/>
          <p:nvPr/>
        </p:nvSpPr>
        <p:spPr>
          <a:xfrm>
            <a:off x="2953042" y="535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SV" b="1" dirty="0">
                <a:solidFill>
                  <a:schemeClr val="bg1"/>
                </a:solidFill>
                <a:latin typeface="Prompt Light" panose="00000400000000000000" pitchFamily="2" charset="-34"/>
                <a:cs typeface="Prompt Light" panose="00000400000000000000" pitchFamily="2" charset="-34"/>
              </a:rPr>
              <a:t>TRIBUNAL DE APELACIONES DE LOS IMPUESTOS INTERNOS Y DE ADUANAS</a:t>
            </a: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1311279" y="5036126"/>
            <a:ext cx="9379527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09ECFE99-FB32-5D44-BF76-6427E42378CC}"/>
              </a:ext>
            </a:extLst>
          </p:cNvPr>
          <p:cNvSpPr/>
          <p:nvPr/>
        </p:nvSpPr>
        <p:spPr>
          <a:xfrm>
            <a:off x="2605088" y="1504741"/>
            <a:ext cx="6981825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SV" sz="4400" b="1" dirty="0" smtClean="0">
                <a:solidFill>
                  <a:schemeClr val="bg1"/>
                </a:solidFill>
                <a:latin typeface="Prompt Black" panose="00000A00000000000000" pitchFamily="2" charset="-34"/>
                <a:cs typeface="Prompt Black" panose="00000A00000000000000" pitchFamily="2" charset="-34"/>
              </a:rPr>
              <a:t>EJERCICIOS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SV" sz="4400" b="1" dirty="0" smtClean="0">
                <a:solidFill>
                  <a:schemeClr val="bg1"/>
                </a:solidFill>
                <a:latin typeface="Prompt Black" panose="00000A00000000000000" pitchFamily="2" charset="-34"/>
                <a:cs typeface="Prompt Black" panose="00000A00000000000000" pitchFamily="2" charset="-34"/>
              </a:rPr>
              <a:t>PRÁCTICOS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SV" sz="44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SOBRE GANANCIA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SV" sz="44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CAPITAL</a:t>
            </a:r>
            <a:endParaRPr lang="es-ES" altLang="es-SV" sz="4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CFE99-FB32-5D44-BF76-6427E42378CC}"/>
              </a:ext>
            </a:extLst>
          </p:cNvPr>
          <p:cNvSpPr/>
          <p:nvPr/>
        </p:nvSpPr>
        <p:spPr>
          <a:xfrm>
            <a:off x="759619" y="4439984"/>
            <a:ext cx="1067276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SV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Facilitador: Lic. José Nelson </a:t>
            </a:r>
            <a:r>
              <a:rPr lang="es-ES" altLang="es-SV" sz="24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Menjivar</a:t>
            </a:r>
            <a:endParaRPr lang="es-ES" altLang="es-SV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80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7BDEA3-0B17-4231-B5CE-B127C4D58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8" t="16987" r="16020" b="7720"/>
          <a:stretch/>
        </p:blipFill>
        <p:spPr>
          <a:xfrm>
            <a:off x="2146803" y="1251215"/>
            <a:ext cx="7898395" cy="49781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387059" y="528902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3233159" y="1001766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2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23E1E9-4C20-4B01-B281-E068CA158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54" t="23994" r="11060" b="14023"/>
          <a:stretch/>
        </p:blipFill>
        <p:spPr>
          <a:xfrm>
            <a:off x="2480387" y="242453"/>
            <a:ext cx="6289541" cy="37476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859534-3010-4E71-B85E-A098FC80D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70" t="38017" r="11364" b="17527"/>
          <a:stretch/>
        </p:blipFill>
        <p:spPr>
          <a:xfrm>
            <a:off x="2504676" y="3852039"/>
            <a:ext cx="6265252" cy="27635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1AED19-7034-48F1-B70F-FDF39BCA3C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5" t="9172" r="71364" b="71155"/>
          <a:stretch/>
        </p:blipFill>
        <p:spPr>
          <a:xfrm>
            <a:off x="8794220" y="5687854"/>
            <a:ext cx="1502306" cy="9276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00952" y="658072"/>
            <a:ext cx="7547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ANTECEDENTES PRONUNCIADOS POR EL TAIIA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947081" y="1270168"/>
            <a:ext cx="10055382" cy="5005137"/>
            <a:chOff x="947081" y="1192676"/>
            <a:chExt cx="10055382" cy="5005137"/>
          </a:xfrm>
        </p:grpSpPr>
        <p:grpSp>
          <p:nvGrpSpPr>
            <p:cNvPr id="17" name="Grupo 16"/>
            <p:cNvGrpSpPr/>
            <p:nvPr/>
          </p:nvGrpSpPr>
          <p:grpSpPr>
            <a:xfrm>
              <a:off x="947081" y="1192676"/>
              <a:ext cx="10055382" cy="5005137"/>
              <a:chOff x="971739" y="727727"/>
              <a:chExt cx="10055382" cy="5005137"/>
            </a:xfrm>
          </p:grpSpPr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7A002B0-5B19-44B2-B9F8-0B693A4595E0}"/>
                  </a:ext>
                </a:extLst>
              </p:cNvPr>
              <p:cNvSpPr txBox="1"/>
              <p:nvPr/>
            </p:nvSpPr>
            <p:spPr>
              <a:xfrm>
                <a:off x="6289326" y="5363532"/>
                <a:ext cx="4407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smtClean="0">
                    <a:solidFill>
                      <a:srgbClr val="2A88EE"/>
                    </a:solidFill>
                    <a:latin typeface="Museo Sans 900" panose="02000000000000000000" pitchFamily="50" charset="0"/>
                  </a:rPr>
                  <a:t>FACTURAS A CONSUMIDOR FINAL </a:t>
                </a:r>
                <a:endParaRPr lang="es-SV" dirty="0">
                  <a:solidFill>
                    <a:srgbClr val="2A88EE"/>
                  </a:solidFill>
                  <a:latin typeface="Museo Sans 900" panose="02000000000000000000" pitchFamily="50" charset="0"/>
                </a:endParaRPr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971739" y="727727"/>
                <a:ext cx="4922067" cy="2082858"/>
              </a:xfrm>
              <a:prstGeom prst="rect">
                <a:avLst/>
              </a:prstGeom>
              <a:solidFill>
                <a:srgbClr val="2A88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1287102" y="1242970"/>
                <a:ext cx="42762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Inmueble </a:t>
                </a:r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en proindiviso con su esposa.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Precio </a:t>
                </a:r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de costo y venta =Escrituras.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Se </a:t>
                </a:r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atribuye el 50% a cada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propietario.</a:t>
                </a:r>
                <a:endParaRPr lang="es-SV" sz="1600" dirty="0">
                  <a:solidFill>
                    <a:schemeClr val="bg1"/>
                  </a:solidFill>
                  <a:latin typeface="Museo Sans 300" panose="02000000000000000000" pitchFamily="50" charset="0"/>
                </a:endParaRP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6105054" y="727727"/>
                <a:ext cx="4922067" cy="208285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6420417" y="996749"/>
                <a:ext cx="427625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Mejoras.</a:t>
                </a:r>
              </a:p>
              <a:p>
                <a:pPr lvl="0"/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a. Fotocopia de valúo bancario para otorgamiento de crédito</a:t>
                </a:r>
              </a:p>
              <a:p>
                <a:pPr lvl="0"/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b. Memoria descriptiva de la construcción de la vivienda. Fotos </a:t>
                </a:r>
                <a:endParaRPr lang="es-SV" sz="1600" dirty="0">
                  <a:solidFill>
                    <a:schemeClr val="bg1"/>
                  </a:solidFill>
                  <a:latin typeface="Museo Sans 300" panose="02000000000000000000" pitchFamily="50" charset="0"/>
                </a:endParaRP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971739" y="3019186"/>
                <a:ext cx="4922067" cy="21357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1287101" y="3381069"/>
                <a:ext cx="427625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Fotocopia de 15 planillas de mano de obra personal de construcción.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CCF </a:t>
                </a:r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por compra de materiales a nombre del contribuyente.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Mandamiento </a:t>
                </a:r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de ingreso por $2,133.62 por el impuesto de ganancia de capital</a:t>
                </a:r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6105054" y="3019186"/>
                <a:ext cx="4922067" cy="213574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6420417" y="3542556"/>
                <a:ext cx="427625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Certificación </a:t>
                </a:r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del ingeniero que la construcción incluía mano de obra, diseño y supervisión por $340,861.68.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ES" sz="16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Por estimaciones del 25%</a:t>
                </a:r>
              </a:p>
            </p:txBody>
          </p:sp>
        </p:grpSp>
        <p:sp>
          <p:nvSpPr>
            <p:cNvPr id="18" name="Rectángulo 17"/>
            <p:cNvSpPr/>
            <p:nvPr/>
          </p:nvSpPr>
          <p:spPr>
            <a:xfrm>
              <a:off x="3603532" y="2905173"/>
              <a:ext cx="4742481" cy="7904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3763269" y="3069547"/>
              <a:ext cx="44230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2400" dirty="0">
                  <a:solidFill>
                    <a:srgbClr val="2A88EE"/>
                  </a:solidFill>
                  <a:latin typeface="Museo Sans 900" panose="02000000000000000000" pitchFamily="50" charset="0"/>
                </a:rPr>
                <a:t>INC. R181007TM, </a:t>
              </a:r>
              <a:r>
                <a:rPr lang="es-ES" sz="2400" dirty="0" smtClean="0">
                  <a:solidFill>
                    <a:srgbClr val="2A88EE"/>
                  </a:solidFill>
                  <a:latin typeface="Museo Sans 900" panose="02000000000000000000" pitchFamily="50" charset="0"/>
                </a:rPr>
                <a:t>3/02/2023</a:t>
              </a:r>
              <a:endParaRPr lang="es-SV" sz="2400" dirty="0">
                <a:solidFill>
                  <a:srgbClr val="2A88EE"/>
                </a:solidFill>
                <a:latin typeface="Museo Sans 900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7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64498" y="1197132"/>
            <a:ext cx="10560727" cy="4890138"/>
            <a:chOff x="764498" y="1092201"/>
            <a:chExt cx="10560727" cy="4890138"/>
          </a:xfrm>
        </p:grpSpPr>
        <p:sp>
          <p:nvSpPr>
            <p:cNvPr id="6" name="Rectángulo 5"/>
            <p:cNvSpPr/>
            <p:nvPr/>
          </p:nvSpPr>
          <p:spPr>
            <a:xfrm>
              <a:off x="3426512" y="1092201"/>
              <a:ext cx="7898713" cy="18795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716444" y="1349822"/>
              <a:ext cx="7318848" cy="13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+mj-lt"/>
                <a:buAutoNum type="arabicPeriod"/>
              </a:pPr>
              <a:r>
                <a:rPr lang="es-ES" sz="1600" dirty="0" smtClean="0">
                  <a:solidFill>
                    <a:schemeClr val="bg1"/>
                  </a:solidFill>
                  <a:latin typeface="Museo Sans 300" panose="02000000000000000000" pitchFamily="50" charset="0"/>
                </a:rPr>
                <a:t>Venta </a:t>
              </a:r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de 2 bienes inmuebles. </a:t>
              </a:r>
              <a:r>
                <a:rPr lang="es-ES" sz="1600" dirty="0">
                  <a:solidFill>
                    <a:schemeClr val="bg1"/>
                  </a:solidFill>
                  <a:latin typeface="Museo Sans 900" panose="02000000000000000000" pitchFamily="50" charset="0"/>
                </a:rPr>
                <a:t>$4,000,000.00 c/u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s-ES" sz="1600" dirty="0" smtClean="0">
                  <a:solidFill>
                    <a:schemeClr val="bg1"/>
                  </a:solidFill>
                  <a:latin typeface="Museo Sans 300" panose="02000000000000000000" pitchFamily="50" charset="0"/>
                </a:rPr>
                <a:t>Adquiridos </a:t>
              </a:r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por donación (No se establece valor en escritura)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s-ES" sz="1600" dirty="0" smtClean="0">
                  <a:solidFill>
                    <a:schemeClr val="bg1"/>
                  </a:solidFill>
                  <a:latin typeface="Museo Sans 300" panose="02000000000000000000" pitchFamily="50" charset="0"/>
                </a:rPr>
                <a:t>La </a:t>
              </a:r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donante los recibió en calidad de heredera definitiva, estableciendo un valor general por todos los bienes recibidos. 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s-ES" sz="1600" dirty="0" smtClean="0">
                  <a:solidFill>
                    <a:schemeClr val="bg1"/>
                  </a:solidFill>
                  <a:latin typeface="Museo Sans 300" panose="02000000000000000000" pitchFamily="50" charset="0"/>
                </a:rPr>
                <a:t>No </a:t>
              </a:r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se reconoció costo básico declarado por </a:t>
              </a:r>
              <a:r>
                <a:rPr lang="es-ES" sz="1600" dirty="0">
                  <a:solidFill>
                    <a:schemeClr val="bg1"/>
                  </a:solidFill>
                  <a:latin typeface="Museo Sans 900" panose="02000000000000000000" pitchFamily="50" charset="0"/>
                </a:rPr>
                <a:t>$1,263,328.86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426512" y="3085894"/>
              <a:ext cx="7898713" cy="11603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716444" y="3250582"/>
              <a:ext cx="73188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Mejoras declaradas $4,274,011.26, mayoría  sin documentación de soporte.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Gastos de la transacción declarado$1,412,692.20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426512" y="4360362"/>
              <a:ext cx="7898713" cy="1621977"/>
            </a:xfrm>
            <a:prstGeom prst="rect">
              <a:avLst/>
            </a:prstGeom>
            <a:solidFill>
              <a:srgbClr val="2A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716444" y="4489172"/>
              <a:ext cx="7318848" cy="13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Construcciones dadas de baja en contabilidad               $657,186.90 </a:t>
              </a:r>
            </a:p>
            <a:p>
              <a:pPr lvl="0"/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menos revalúo efectuado  en 2012                                  </a:t>
              </a:r>
              <a:r>
                <a:rPr lang="es-ES" sz="1600" u="sng" dirty="0" smtClean="0">
                  <a:solidFill>
                    <a:schemeClr val="bg1"/>
                  </a:solidFill>
                  <a:latin typeface="Museo Sans 300" panose="02000000000000000000" pitchFamily="50" charset="0"/>
                </a:rPr>
                <a:t>$</a:t>
              </a:r>
              <a:r>
                <a:rPr lang="es-ES" sz="1600" u="sng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391,650.00 </a:t>
              </a:r>
            </a:p>
            <a:p>
              <a:pPr lvl="0"/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Mejoras contabilizadas y documentadas                         $265,536.90</a:t>
              </a:r>
            </a:p>
            <a:p>
              <a:pPr lvl="0"/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Menos depreciación acumulada                                       </a:t>
              </a:r>
              <a:r>
                <a:rPr lang="es-ES" sz="1600" u="sng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$261,229.92</a:t>
              </a:r>
            </a:p>
            <a:p>
              <a:pPr lvl="0"/>
              <a:r>
                <a:rPr lang="es-E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Mejoras determinadas                                                            $4,306.98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764498" y="1092201"/>
              <a:ext cx="2383436" cy="4879973"/>
            </a:xfrm>
            <a:prstGeom prst="rect">
              <a:avLst/>
            </a:prstGeom>
            <a:noFill/>
            <a:ln w="28575">
              <a:solidFill>
                <a:srgbClr val="2A88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192342" y="2881250"/>
              <a:ext cx="15277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dirty="0">
                  <a:solidFill>
                    <a:srgbClr val="2A88EE"/>
                  </a:solidFill>
                  <a:latin typeface="Museo Sans 900" panose="02000000000000000000" pitchFamily="50" charset="0"/>
                </a:rPr>
                <a:t>Inc.</a:t>
              </a:r>
            </a:p>
            <a:p>
              <a:pPr lvl="0" algn="ctr"/>
              <a:r>
                <a:rPr lang="es-ES" dirty="0">
                  <a:solidFill>
                    <a:srgbClr val="2A88EE"/>
                  </a:solidFill>
                  <a:latin typeface="Museo Sans 900" panose="02000000000000000000" pitchFamily="50" charset="0"/>
                </a:rPr>
                <a:t> 005-1123 12/04/2024</a:t>
              </a:r>
            </a:p>
            <a:p>
              <a:pPr lvl="0" algn="ctr"/>
              <a:r>
                <a:rPr lang="es-ES" dirty="0">
                  <a:solidFill>
                    <a:srgbClr val="2A88EE"/>
                  </a:solidFill>
                  <a:latin typeface="Museo Sans 900" panose="02000000000000000000" pitchFamily="50" charset="0"/>
                </a:rPr>
                <a:t>PJ</a:t>
              </a:r>
              <a:endParaRPr lang="es-SV" dirty="0">
                <a:solidFill>
                  <a:srgbClr val="2A88EE"/>
                </a:solidFill>
                <a:latin typeface="Museo Sans 900" panose="02000000000000000000" pitchFamily="50" charset="0"/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2200952" y="477845"/>
            <a:ext cx="7547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ANTECEDENTES PRONUNCIADOS POR EL TAIIA</a:t>
            </a:r>
          </a:p>
        </p:txBody>
      </p:sp>
    </p:spTree>
    <p:extLst>
      <p:ext uri="{BB962C8B-B14F-4D97-AF65-F5344CB8AC3E}">
        <p14:creationId xmlns:p14="http://schemas.microsoft.com/office/powerpoint/2010/main" val="35103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974605-5CF0-4C26-98F4-FA95F459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1433" y="1097863"/>
            <a:ext cx="8918947" cy="459970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08888" y="636198"/>
            <a:ext cx="7547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ANTECEDENTES PRONUNCIADOS POR EL TAIIA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47291"/>
              </p:ext>
            </p:extLst>
          </p:nvPr>
        </p:nvGraphicFramePr>
        <p:xfrm>
          <a:off x="811439" y="1330789"/>
          <a:ext cx="10342538" cy="413385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48825">
                  <a:extLst>
                    <a:ext uri="{9D8B030D-6E8A-4147-A177-3AD203B41FA5}">
                      <a16:colId xmlns:a16="http://schemas.microsoft.com/office/drawing/2014/main" val="1520595861"/>
                    </a:ext>
                  </a:extLst>
                </a:gridCol>
                <a:gridCol w="1722693">
                  <a:extLst>
                    <a:ext uri="{9D8B030D-6E8A-4147-A177-3AD203B41FA5}">
                      <a16:colId xmlns:a16="http://schemas.microsoft.com/office/drawing/2014/main" val="2056560353"/>
                    </a:ext>
                  </a:extLst>
                </a:gridCol>
                <a:gridCol w="2124655">
                  <a:extLst>
                    <a:ext uri="{9D8B030D-6E8A-4147-A177-3AD203B41FA5}">
                      <a16:colId xmlns:a16="http://schemas.microsoft.com/office/drawing/2014/main" val="1955806278"/>
                    </a:ext>
                  </a:extLst>
                </a:gridCol>
                <a:gridCol w="1577857">
                  <a:extLst>
                    <a:ext uri="{9D8B030D-6E8A-4147-A177-3AD203B41FA5}">
                      <a16:colId xmlns:a16="http://schemas.microsoft.com/office/drawing/2014/main" val="1651706764"/>
                    </a:ext>
                  </a:extLst>
                </a:gridCol>
                <a:gridCol w="2068508">
                  <a:extLst>
                    <a:ext uri="{9D8B030D-6E8A-4147-A177-3AD203B41FA5}">
                      <a16:colId xmlns:a16="http://schemas.microsoft.com/office/drawing/2014/main" val="1058775506"/>
                    </a:ext>
                  </a:extLst>
                </a:gridCol>
              </a:tblGrid>
              <a:tr h="529811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Concepto</a:t>
                      </a:r>
                      <a:endParaRPr lang="es-SV" sz="1400" b="0" dirty="0">
                        <a:solidFill>
                          <a:schemeClr val="bg1"/>
                        </a:solidFill>
                        <a:latin typeface="Museo Sans 900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8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Sub-detalle</a:t>
                      </a:r>
                      <a:endParaRPr lang="es-SV" sz="1400" b="0" dirty="0">
                        <a:solidFill>
                          <a:schemeClr val="bg1"/>
                        </a:solidFill>
                        <a:latin typeface="Museo Sans 9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8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DGII</a:t>
                      </a:r>
                      <a:endParaRPr lang="es-SV" sz="1400" b="0" dirty="0">
                        <a:solidFill>
                          <a:schemeClr val="bg1"/>
                        </a:solidFill>
                        <a:latin typeface="Museo Sans 9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8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Declaración</a:t>
                      </a:r>
                      <a:endParaRPr lang="es-SV" sz="1400" b="0" dirty="0">
                        <a:solidFill>
                          <a:schemeClr val="bg1"/>
                        </a:solidFill>
                        <a:latin typeface="Museo Sans 9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8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Renta por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 ganancia de Cap. No Declarada</a:t>
                      </a:r>
                      <a:endParaRPr lang="es-SV" sz="1400" b="0" dirty="0">
                        <a:solidFill>
                          <a:schemeClr val="bg1"/>
                        </a:solidFill>
                        <a:latin typeface="Museo Sans 9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8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27871"/>
                  </a:ext>
                </a:extLst>
              </a:tr>
              <a:tr h="427954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Valor de venta del inmueble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$8,000,000.00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$8,000,000.00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713091"/>
                  </a:ext>
                </a:extLst>
              </a:tr>
              <a:tr h="427954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Costo Básico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$ -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$1,263,328.86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950813"/>
                  </a:ext>
                </a:extLst>
              </a:tr>
              <a:tr h="427954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Valor de Mejoras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$4,306.98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$4,274,011.26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210408"/>
                  </a:ext>
                </a:extLst>
              </a:tr>
              <a:tr h="489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Costo de las edificaciones (sin incluir revaluaciones)</a:t>
                      </a:r>
                      <a:endParaRPr lang="es-SV" sz="1400" b="0" dirty="0" smtClean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$265,536.90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758993"/>
                  </a:ext>
                </a:extLst>
              </a:tr>
              <a:tr h="427954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(-) Depreciación Acumulada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-$261,229.92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072341"/>
                  </a:ext>
                </a:extLst>
              </a:tr>
              <a:tr h="427954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Gastos de Transacción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$400,000.00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$1,412,692.20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585611"/>
                  </a:ext>
                </a:extLst>
              </a:tr>
              <a:tr h="489827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Comisión</a:t>
                      </a:r>
                      <a:r>
                        <a:rPr lang="es-ES" sz="1400" b="0" baseline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 pagada Fact. Excluido #458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$400,000.00</a:t>
                      </a:r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rgbClr val="313945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195289"/>
                  </a:ext>
                </a:extLst>
              </a:tr>
              <a:tr h="427954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Ganancia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 Neta de Capital</a:t>
                      </a:r>
                      <a:endParaRPr lang="es-SV" sz="1400" b="0" dirty="0">
                        <a:solidFill>
                          <a:schemeClr val="bg1"/>
                        </a:solidFill>
                        <a:latin typeface="Museo Sans 900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SV" sz="1400" b="0" dirty="0">
                        <a:solidFill>
                          <a:schemeClr val="bg1"/>
                        </a:solidFill>
                        <a:latin typeface="Museo Sans 9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$ 7,595,693.02</a:t>
                      </a:r>
                      <a:endParaRPr lang="es-SV" sz="1400" b="0" dirty="0">
                        <a:solidFill>
                          <a:schemeClr val="bg1"/>
                        </a:solidFill>
                        <a:latin typeface="Museo Sans 9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$ 1,049,967.68</a:t>
                      </a:r>
                      <a:endParaRPr lang="es-SV" sz="1400" b="0" dirty="0">
                        <a:solidFill>
                          <a:schemeClr val="bg1"/>
                        </a:solidFill>
                        <a:latin typeface="Museo Sans 9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$ 6,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latin typeface="Museo Sans 900" panose="02000000000000000000" pitchFamily="50" charset="0"/>
                        </a:rPr>
                        <a:t> 545,725.34</a:t>
                      </a:r>
                      <a:endParaRPr lang="es-SV" sz="1400" b="0" dirty="0">
                        <a:solidFill>
                          <a:schemeClr val="bg1"/>
                        </a:solidFill>
                        <a:latin typeface="Museo Sans 900" panose="02000000000000000000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953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7A002B0-5B19-44B2-B9F8-0B693A4595E0}"/>
              </a:ext>
            </a:extLst>
          </p:cNvPr>
          <p:cNvSpPr txBox="1"/>
          <p:nvPr/>
        </p:nvSpPr>
        <p:spPr>
          <a:xfrm>
            <a:off x="6872910" y="5602842"/>
            <a:ext cx="440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111E60"/>
                </a:solidFill>
                <a:latin typeface="Museo Sans 900" panose="02000000000000000000" pitchFamily="50" charset="0"/>
              </a:rPr>
              <a:t>Ganancia de Capital 	</a:t>
            </a:r>
            <a:r>
              <a:rPr lang="es-ES" u="sng" dirty="0" smtClean="0">
                <a:solidFill>
                  <a:srgbClr val="111E60"/>
                </a:solidFill>
                <a:latin typeface="Museo Sans 900" panose="02000000000000000000" pitchFamily="50" charset="0"/>
              </a:rPr>
              <a:t>$654,572.53</a:t>
            </a:r>
            <a:endParaRPr lang="es-SV" u="sng" dirty="0">
              <a:solidFill>
                <a:srgbClr val="111E60"/>
              </a:solidFill>
              <a:latin typeface="Museo Sans 9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135664" y="1258207"/>
            <a:ext cx="592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OTROS </a:t>
            </a:r>
            <a:r>
              <a:rPr lang="es-ES" sz="2400" dirty="0" smtClean="0">
                <a:solidFill>
                  <a:srgbClr val="2A88EE"/>
                </a:solidFill>
                <a:latin typeface="Museo Sans 900" panose="02000000000000000000" pitchFamily="50" charset="0"/>
              </a:rPr>
              <a:t>ANTECEDENTES</a:t>
            </a:r>
          </a:p>
          <a:p>
            <a:pPr algn="ctr"/>
            <a:r>
              <a:rPr lang="es-ES" sz="2400" dirty="0" smtClean="0">
                <a:solidFill>
                  <a:srgbClr val="2A88EE"/>
                </a:solidFill>
                <a:latin typeface="Museo Sans 900" panose="02000000000000000000" pitchFamily="50" charset="0"/>
              </a:rPr>
              <a:t>PRONUNCIADOS</a:t>
            </a:r>
          </a:p>
          <a:p>
            <a:pPr algn="ctr"/>
            <a:r>
              <a:rPr lang="es-ES" sz="2400" dirty="0" smtClean="0">
                <a:solidFill>
                  <a:srgbClr val="2A88EE"/>
                </a:solidFill>
                <a:latin typeface="Museo Sans 900" panose="02000000000000000000" pitchFamily="50" charset="0"/>
              </a:rPr>
              <a:t>POR </a:t>
            </a:r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EL TAIIA/SCA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7A002B0-5B19-44B2-B9F8-0B693A4595E0}"/>
              </a:ext>
            </a:extLst>
          </p:cNvPr>
          <p:cNvSpPr txBox="1"/>
          <p:nvPr/>
        </p:nvSpPr>
        <p:spPr>
          <a:xfrm>
            <a:off x="3792648" y="4845404"/>
            <a:ext cx="460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A88EE"/>
                </a:solidFill>
                <a:latin typeface="Museo Sans 900" panose="02000000000000000000" pitchFamily="50" charset="0"/>
              </a:rPr>
              <a:t>207-2011         del 11/10/2019 de la SCA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52721"/>
              </p:ext>
            </p:extLst>
          </p:nvPr>
        </p:nvGraphicFramePr>
        <p:xfrm>
          <a:off x="4140452" y="2722924"/>
          <a:ext cx="3911097" cy="18580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11097">
                  <a:extLst>
                    <a:ext uri="{9D8B030D-6E8A-4147-A177-3AD203B41FA5}">
                      <a16:colId xmlns:a16="http://schemas.microsoft.com/office/drawing/2014/main" val="1520595861"/>
                    </a:ext>
                  </a:extLst>
                </a:gridCol>
              </a:tblGrid>
              <a:tr h="324078"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R2202009TM   del 12/10/2022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713091"/>
                  </a:ext>
                </a:extLst>
              </a:tr>
              <a:tr h="379861"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R1909007TM    del 13/04/2024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950813"/>
                  </a:ext>
                </a:extLst>
              </a:tr>
              <a:tr h="423252"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R2207011TM    del 21/06/2023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210408"/>
                  </a:ext>
                </a:extLst>
              </a:tr>
              <a:tr h="4068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R1703004TM    del 25/07/2019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758993"/>
                  </a:ext>
                </a:extLst>
              </a:tr>
              <a:tr h="324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rgbClr val="313945"/>
                          </a:solidFill>
                          <a:latin typeface="Museo Sans 300" panose="02000000000000000000" pitchFamily="50" charset="0"/>
                        </a:rPr>
                        <a:t>R1903009TM    del 27/11/2019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07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0"/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217DBE-124E-4845-BB20-6DAD2430C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2" b="26269"/>
          <a:stretch/>
        </p:blipFill>
        <p:spPr>
          <a:xfrm>
            <a:off x="3985937" y="2285999"/>
            <a:ext cx="4220126" cy="2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001E9EE-9761-4155-9C12-0C51C1B21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8" t="16132" r="16013" b="6374"/>
          <a:stretch/>
        </p:blipFill>
        <p:spPr>
          <a:xfrm>
            <a:off x="2726845" y="1619250"/>
            <a:ext cx="6738310" cy="42291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87059" y="733289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  <a:endParaRPr lang="es-SV" sz="2400" dirty="0">
              <a:solidFill>
                <a:srgbClr val="2A88EE"/>
              </a:solidFill>
              <a:latin typeface="Museo Sans 900" panose="02000000000000000000" pitchFamily="50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3233159" y="1275977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36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87059" y="733289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134144-461C-4068-961B-580243ECC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72" t="19265" r="17432" b="9302"/>
          <a:stretch/>
        </p:blipFill>
        <p:spPr>
          <a:xfrm>
            <a:off x="2257425" y="1447800"/>
            <a:ext cx="7677150" cy="4657725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 flipH="1">
            <a:off x="3233159" y="1275977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37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953E3B-6A06-4896-943B-209110A87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1" t="15910" r="8486" b="46940"/>
          <a:stretch/>
        </p:blipFill>
        <p:spPr>
          <a:xfrm>
            <a:off x="2237509" y="2983489"/>
            <a:ext cx="7716982" cy="33220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AD9690-C39D-461D-9D77-BD1D6418F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2" t="16393" r="8381" b="52830"/>
          <a:stretch/>
        </p:blipFill>
        <p:spPr>
          <a:xfrm>
            <a:off x="2189020" y="1543050"/>
            <a:ext cx="7726506" cy="15413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87059" y="733289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3233159" y="1275977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3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BB905A-08CD-4D98-9E0B-FC8009AFA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" t="20910" r="8542" b="8685"/>
          <a:stretch/>
        </p:blipFill>
        <p:spPr>
          <a:xfrm>
            <a:off x="2243137" y="1400175"/>
            <a:ext cx="7705725" cy="46005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87059" y="733289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3233159" y="1275977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7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224256B-BB37-43F5-9AE8-F0D5DF07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06" t="15102" r="16212" b="15100"/>
          <a:stretch/>
        </p:blipFill>
        <p:spPr>
          <a:xfrm>
            <a:off x="1979756" y="1345622"/>
            <a:ext cx="8232488" cy="47382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87059" y="733289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3233159" y="1275977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1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B85F1E-B7EE-481D-85CA-BB4331F7B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3" t="32348" r="26970" b="15903"/>
          <a:stretch/>
        </p:blipFill>
        <p:spPr>
          <a:xfrm>
            <a:off x="1931277" y="2273979"/>
            <a:ext cx="8329447" cy="42766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DF0C14-064D-4C0F-9A89-C6ECC8138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87" t="38715" r="39263" b="29233"/>
          <a:stretch/>
        </p:blipFill>
        <p:spPr>
          <a:xfrm>
            <a:off x="4857749" y="3514724"/>
            <a:ext cx="2171701" cy="16478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387059" y="733289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E9FEAE8-3B00-28EA-A60B-825D1DC8CBDE}"/>
              </a:ext>
            </a:extLst>
          </p:cNvPr>
          <p:cNvSpPr/>
          <p:nvPr/>
        </p:nvSpPr>
        <p:spPr>
          <a:xfrm>
            <a:off x="1128713" y="1318968"/>
            <a:ext cx="993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El día </a:t>
            </a:r>
            <a:r>
              <a:rPr lang="es-ES" altLang="es-SV" sz="16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16 de marzo de 2023</a:t>
            </a: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se vendió por el precio de </a:t>
            </a:r>
            <a:r>
              <a:rPr lang="es-ES" altLang="es-SV" sz="1600" b="1" dirty="0">
                <a:solidFill>
                  <a:srgbClr val="313945"/>
                </a:solidFill>
                <a:latin typeface="Museo 900" panose="02000000000000000000" pitchFamily="50" charset="0"/>
                <a:cs typeface="Open Sans" panose="020B0606030504020204" pitchFamily="34" charset="0"/>
              </a:rPr>
              <a:t>$7,000.00</a:t>
            </a: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un vehículo tipo panel, que era utilizado para el reparto de mercadería; el cual había adquirido el día </a:t>
            </a:r>
            <a:r>
              <a:rPr lang="es-ES" altLang="es-SV" sz="16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12 de julio de 2018</a:t>
            </a: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por el valor de </a:t>
            </a:r>
            <a:r>
              <a:rPr lang="es-ES" altLang="es-SV" sz="16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$23,000.00</a:t>
            </a: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de acuerdo a los registros contables la depreciación asciende a </a:t>
            </a:r>
            <a:r>
              <a:rPr lang="es-ES" altLang="es-SV" sz="16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$22,000.00</a:t>
            </a: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3233159" y="1275977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357001-3DFE-4396-9014-814D705F3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5" t="38381" r="27444" b="9892"/>
          <a:stretch/>
        </p:blipFill>
        <p:spPr>
          <a:xfrm>
            <a:off x="2076450" y="2273979"/>
            <a:ext cx="8115300" cy="41624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8" t="87083"/>
          <a:stretch/>
        </p:blipFill>
        <p:spPr>
          <a:xfrm>
            <a:off x="11325225" y="5972174"/>
            <a:ext cx="865760" cy="8858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87059" y="733289"/>
            <a:ext cx="541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2A88EE"/>
                </a:solidFill>
                <a:latin typeface="Museo Sans 900" panose="02000000000000000000" pitchFamily="50" charset="0"/>
              </a:rPr>
              <a:t>INFORME F-944 PORTAL WEB MH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E9FEAE8-3B00-28EA-A60B-825D1DC8CBDE}"/>
              </a:ext>
            </a:extLst>
          </p:cNvPr>
          <p:cNvSpPr/>
          <p:nvPr/>
        </p:nvSpPr>
        <p:spPr>
          <a:xfrm>
            <a:off x="1128713" y="1318968"/>
            <a:ext cx="993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El </a:t>
            </a:r>
            <a:r>
              <a:rPr lang="es-ES" altLang="es-SV" sz="16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3 de junio de 2023</a:t>
            </a: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se vendió por el valor de </a:t>
            </a:r>
            <a:r>
              <a:rPr lang="es-ES" altLang="es-SV" sz="16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$45,000.00</a:t>
            </a: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una banda transportadora de productos, la que había sido comprada el </a:t>
            </a:r>
            <a:r>
              <a:rPr lang="es-ES" altLang="es-SV" sz="16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22 de febrero de 2023</a:t>
            </a: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 por el precio de </a:t>
            </a:r>
            <a:r>
              <a:rPr lang="es-ES" altLang="es-SV" sz="16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$35,000.00</a:t>
            </a: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, teniendo una depreciación registrada por valor de </a:t>
            </a:r>
            <a:r>
              <a:rPr lang="es-ES" altLang="es-SV" sz="1600" b="1" dirty="0">
                <a:solidFill>
                  <a:srgbClr val="313945"/>
                </a:solidFill>
                <a:latin typeface="Museo Sans 900" panose="02000000000000000000" pitchFamily="50" charset="0"/>
                <a:cs typeface="Open Sans" panose="020B0606030504020204" pitchFamily="34" charset="0"/>
              </a:rPr>
              <a:t>$1,749.99</a:t>
            </a:r>
            <a:r>
              <a:rPr lang="es-ES" altLang="es-SV" sz="1600" dirty="0">
                <a:solidFill>
                  <a:srgbClr val="313945"/>
                </a:solidFill>
                <a:latin typeface="Museo Sans 300" panose="02000000000000000000" pitchFamily="2" charset="77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3233159" y="1194954"/>
            <a:ext cx="5725683" cy="0"/>
          </a:xfrm>
          <a:prstGeom prst="line">
            <a:avLst/>
          </a:prstGeom>
          <a:ln w="28575">
            <a:solidFill>
              <a:srgbClr val="288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28095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7510</TotalTime>
  <Words>829</Words>
  <Application>Microsoft Office PowerPoint</Application>
  <PresentationFormat>Panorámica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Calibri</vt:lpstr>
      <vt:lpstr>Museo 900</vt:lpstr>
      <vt:lpstr>Calibri Light</vt:lpstr>
      <vt:lpstr>Open Sans</vt:lpstr>
      <vt:lpstr>Arial</vt:lpstr>
      <vt:lpstr>Museo Sans 900</vt:lpstr>
      <vt:lpstr>Prompt Black</vt:lpstr>
      <vt:lpstr>Museo Sans 300</vt:lpstr>
      <vt:lpstr>Poppins</vt:lpstr>
      <vt:lpstr>Prompt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Carias</dc:creator>
  <cp:lastModifiedBy>Juan Jose Villalta Ortega</cp:lastModifiedBy>
  <cp:revision>670</cp:revision>
  <dcterms:created xsi:type="dcterms:W3CDTF">2020-08-17T23:51:16Z</dcterms:created>
  <dcterms:modified xsi:type="dcterms:W3CDTF">2024-07-26T13:51:53Z</dcterms:modified>
</cp:coreProperties>
</file>