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257" r:id="rId3"/>
    <p:sldId id="288" r:id="rId4"/>
    <p:sldId id="358" r:id="rId5"/>
    <p:sldId id="347" r:id="rId6"/>
    <p:sldId id="349" r:id="rId7"/>
    <p:sldId id="354" r:id="rId8"/>
    <p:sldId id="359" r:id="rId9"/>
    <p:sldId id="993" r:id="rId10"/>
    <p:sldId id="360" r:id="rId11"/>
    <p:sldId id="987" r:id="rId12"/>
    <p:sldId id="259" r:id="rId13"/>
    <p:sldId id="261" r:id="rId14"/>
    <p:sldId id="262" r:id="rId15"/>
    <p:sldId id="263" r:id="rId16"/>
    <p:sldId id="988" r:id="rId17"/>
    <p:sldId id="266" r:id="rId18"/>
    <p:sldId id="989" r:id="rId19"/>
    <p:sldId id="270" r:id="rId20"/>
    <p:sldId id="271" r:id="rId21"/>
    <p:sldId id="273" r:id="rId22"/>
    <p:sldId id="275" r:id="rId23"/>
    <p:sldId id="995" r:id="rId24"/>
    <p:sldId id="319" r:id="rId25"/>
    <p:sldId id="1000" r:id="rId26"/>
    <p:sldId id="990" r:id="rId27"/>
    <p:sldId id="994" r:id="rId28"/>
    <p:sldId id="991" r:id="rId29"/>
    <p:sldId id="293" r:id="rId30"/>
    <p:sldId id="294" r:id="rId31"/>
    <p:sldId id="295" r:id="rId32"/>
    <p:sldId id="296" r:id="rId33"/>
    <p:sldId id="297" r:id="rId34"/>
    <p:sldId id="992" r:id="rId35"/>
    <p:sldId id="299" r:id="rId36"/>
    <p:sldId id="300" r:id="rId37"/>
    <p:sldId id="301" r:id="rId38"/>
    <p:sldId id="302" r:id="rId39"/>
    <p:sldId id="303" r:id="rId40"/>
    <p:sldId id="304" r:id="rId41"/>
    <p:sldId id="305" r:id="rId42"/>
    <p:sldId id="306" r:id="rId43"/>
    <p:sldId id="339" r:id="rId44"/>
    <p:sldId id="612" r:id="rId45"/>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1E6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68" d="100"/>
          <a:sy n="68"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3"/>
            </a:solidFill>
            <a:ln>
              <a:noFill/>
            </a:ln>
            <a:effectLst/>
          </c:spPr>
          <c:invertIfNegative val="0"/>
          <c:cat>
            <c:strRef>
              <c:f>Sheet1!$A$2</c:f>
              <c:strCache>
                <c:ptCount val="1"/>
                <c:pt idx="0">
                  <c:v>Category 1</c:v>
                </c:pt>
              </c:strCache>
            </c:strRef>
          </c:cat>
          <c:val>
            <c:numRef>
              <c:f>Sheet1!$B$2</c:f>
              <c:numCache>
                <c:formatCode>General</c:formatCode>
                <c:ptCount val="1"/>
                <c:pt idx="0">
                  <c:v>80</c:v>
                </c:pt>
              </c:numCache>
            </c:numRef>
          </c:val>
          <c:extLst>
            <c:ext xmlns:c16="http://schemas.microsoft.com/office/drawing/2014/chart" uri="{C3380CC4-5D6E-409C-BE32-E72D297353CC}">
              <c16:uniqueId val="{00000000-BC92-4960-9A2A-6E3F38AFEAF2}"/>
            </c:ext>
          </c:extLst>
        </c:ser>
        <c:ser>
          <c:idx val="1"/>
          <c:order val="1"/>
          <c:tx>
            <c:strRef>
              <c:f>Sheet1!$C$1</c:f>
              <c:strCache>
                <c:ptCount val="1"/>
                <c:pt idx="0">
                  <c:v>Series 2</c:v>
                </c:pt>
              </c:strCache>
            </c:strRef>
          </c:tx>
          <c:spPr>
            <a:solidFill>
              <a:schemeClr val="bg2"/>
            </a:solidFill>
            <a:ln>
              <a:noFill/>
            </a:ln>
            <a:effectLst/>
          </c:spPr>
          <c:invertIfNegative val="0"/>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1-BC92-4960-9A2A-6E3F38AFEAF2}"/>
            </c:ext>
          </c:extLst>
        </c:ser>
        <c:dLbls>
          <c:showLegendKey val="0"/>
          <c:showVal val="0"/>
          <c:showCatName val="0"/>
          <c:showSerName val="0"/>
          <c:showPercent val="0"/>
          <c:showBubbleSize val="0"/>
        </c:dLbls>
        <c:gapWidth val="0"/>
        <c:overlap val="100"/>
        <c:axId val="453810320"/>
        <c:axId val="453808352"/>
      </c:barChart>
      <c:catAx>
        <c:axId val="453810320"/>
        <c:scaling>
          <c:orientation val="minMax"/>
        </c:scaling>
        <c:delete val="1"/>
        <c:axPos val="b"/>
        <c:numFmt formatCode="General" sourceLinked="1"/>
        <c:majorTickMark val="none"/>
        <c:minorTickMark val="none"/>
        <c:tickLblPos val="nextTo"/>
        <c:crossAx val="453808352"/>
        <c:crosses val="autoZero"/>
        <c:auto val="1"/>
        <c:lblAlgn val="ctr"/>
        <c:lblOffset val="100"/>
        <c:noMultiLvlLbl val="0"/>
      </c:catAx>
      <c:valAx>
        <c:axId val="453808352"/>
        <c:scaling>
          <c:orientation val="minMax"/>
        </c:scaling>
        <c:delete val="1"/>
        <c:axPos val="l"/>
        <c:numFmt formatCode="0%" sourceLinked="1"/>
        <c:majorTickMark val="none"/>
        <c:minorTickMark val="none"/>
        <c:tickLblPos val="nextTo"/>
        <c:crossAx val="45381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2"/>
            </a:solidFill>
            <a:ln>
              <a:noFill/>
            </a:ln>
            <a:effectLst/>
          </c:spPr>
          <c:invertIfNegative val="0"/>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0-DBC6-41C4-9F64-7366127B3B67}"/>
            </c:ext>
          </c:extLst>
        </c:ser>
        <c:ser>
          <c:idx val="1"/>
          <c:order val="1"/>
          <c:tx>
            <c:strRef>
              <c:f>Sheet1!$C$1</c:f>
              <c:strCache>
                <c:ptCount val="1"/>
                <c:pt idx="0">
                  <c:v>Series 2</c:v>
                </c:pt>
              </c:strCache>
            </c:strRef>
          </c:tx>
          <c:spPr>
            <a:solidFill>
              <a:schemeClr val="bg2"/>
            </a:solidFill>
            <a:ln>
              <a:noFill/>
            </a:ln>
            <a:effectLst/>
          </c:spPr>
          <c:invertIfNegative val="0"/>
          <c:cat>
            <c:strRef>
              <c:f>Sheet1!$A$2</c:f>
              <c:strCache>
                <c:ptCount val="1"/>
                <c:pt idx="0">
                  <c:v>Category 1</c:v>
                </c:pt>
              </c:strCache>
            </c:strRef>
          </c:cat>
          <c:val>
            <c:numRef>
              <c:f>Sheet1!$C$2</c:f>
              <c:numCache>
                <c:formatCode>General</c:formatCode>
                <c:ptCount val="1"/>
                <c:pt idx="0">
                  <c:v>40</c:v>
                </c:pt>
              </c:numCache>
            </c:numRef>
          </c:val>
          <c:extLst>
            <c:ext xmlns:c16="http://schemas.microsoft.com/office/drawing/2014/chart" uri="{C3380CC4-5D6E-409C-BE32-E72D297353CC}">
              <c16:uniqueId val="{00000001-DBC6-41C4-9F64-7366127B3B67}"/>
            </c:ext>
          </c:extLst>
        </c:ser>
        <c:dLbls>
          <c:showLegendKey val="0"/>
          <c:showVal val="0"/>
          <c:showCatName val="0"/>
          <c:showSerName val="0"/>
          <c:showPercent val="0"/>
          <c:showBubbleSize val="0"/>
        </c:dLbls>
        <c:gapWidth val="0"/>
        <c:overlap val="100"/>
        <c:axId val="453810320"/>
        <c:axId val="453808352"/>
      </c:barChart>
      <c:catAx>
        <c:axId val="453810320"/>
        <c:scaling>
          <c:orientation val="minMax"/>
        </c:scaling>
        <c:delete val="1"/>
        <c:axPos val="b"/>
        <c:numFmt formatCode="General" sourceLinked="1"/>
        <c:majorTickMark val="none"/>
        <c:minorTickMark val="none"/>
        <c:tickLblPos val="nextTo"/>
        <c:crossAx val="453808352"/>
        <c:crosses val="autoZero"/>
        <c:auto val="1"/>
        <c:lblAlgn val="ctr"/>
        <c:lblOffset val="100"/>
        <c:noMultiLvlLbl val="0"/>
      </c:catAx>
      <c:valAx>
        <c:axId val="453808352"/>
        <c:scaling>
          <c:orientation val="minMax"/>
        </c:scaling>
        <c:delete val="1"/>
        <c:axPos val="l"/>
        <c:numFmt formatCode="0%" sourceLinked="1"/>
        <c:majorTickMark val="none"/>
        <c:minorTickMark val="none"/>
        <c:tickLblPos val="nextTo"/>
        <c:crossAx val="45381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4E88E-5CA5-4319-B878-63192258F087}" type="datetimeFigureOut">
              <a:rPr lang="es-SV" smtClean="0"/>
              <a:t>16/11/2023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B8080-BDB7-4316-95F5-2E92D27AE520}" type="slidenum">
              <a:rPr lang="es-SV" smtClean="0"/>
              <a:t>‹Nº›</a:t>
            </a:fld>
            <a:endParaRPr lang="es-SV"/>
          </a:p>
        </p:txBody>
      </p:sp>
    </p:spTree>
    <p:extLst>
      <p:ext uri="{BB962C8B-B14F-4D97-AF65-F5344CB8AC3E}">
        <p14:creationId xmlns:p14="http://schemas.microsoft.com/office/powerpoint/2010/main" val="326959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6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19</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5A029E-9060-422C-ACB3-A5706E7AECA5}" type="slidenum">
              <a:rPr lang="es-ES"/>
              <a:pPr fontAlgn="base">
                <a:spcBef>
                  <a:spcPct val="0"/>
                </a:spcBef>
                <a:spcAft>
                  <a:spcPct val="0"/>
                </a:spcAft>
              </a:pPr>
              <a:t>20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rtl="0"/>
            <a:endParaRPr lang="es-ES"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9C13EB2-BF15-4F31-9AE4-FCFEF34EA9AC}" type="slidenum">
              <a:rPr lang="es-SV" smtClean="0"/>
              <a:t>22</a:t>
            </a:fld>
            <a:endParaRPr lang="es-SV"/>
          </a:p>
        </p:txBody>
      </p:sp>
    </p:spTree>
    <p:extLst>
      <p:ext uri="{BB962C8B-B14F-4D97-AF65-F5344CB8AC3E}">
        <p14:creationId xmlns:p14="http://schemas.microsoft.com/office/powerpoint/2010/main" val="3193751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5A029E-9060-422C-ACB3-A5706E7AECA5}" type="slidenum">
              <a:rPr lang="es-ES"/>
              <a:pPr fontAlgn="base">
                <a:spcBef>
                  <a:spcPct val="0"/>
                </a:spcBef>
                <a:spcAft>
                  <a:spcPct val="0"/>
                </a:spcAft>
              </a:pPr>
              <a:t>25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rtl="0"/>
            <a:endParaRPr lang="es-ES"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9C13EB2-BF15-4F31-9AE4-FCFEF34EA9AC}" type="slidenum">
              <a:rPr lang="es-SV" smtClean="0"/>
              <a:t>27</a:t>
            </a:fld>
            <a:endParaRPr lang="es-SV"/>
          </a:p>
        </p:txBody>
      </p:sp>
    </p:spTree>
    <p:extLst>
      <p:ext uri="{BB962C8B-B14F-4D97-AF65-F5344CB8AC3E}">
        <p14:creationId xmlns:p14="http://schemas.microsoft.com/office/powerpoint/2010/main" val="300365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1751CDE-4312-40D0-8348-6D07DCBB788E}" type="slidenum">
              <a:rPr lang="es-SV">
                <a:latin typeface="Tahoma" pitchFamily="34" charset="0"/>
              </a:rPr>
              <a:pPr/>
              <a:t>28</a:t>
            </a:fld>
            <a:endParaRPr lang="es-SV">
              <a:latin typeface="Tahoma" pitchFamily="34" charset="0"/>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pPr>
              <a:spcBef>
                <a:spcPct val="0"/>
              </a:spcBef>
            </a:pPr>
            <a:endParaRPr lang="es-E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1751CDE-4312-40D0-8348-6D07DCBB788E}" type="slidenum">
              <a:rPr lang="es-SV">
                <a:latin typeface="Tahoma" pitchFamily="34" charset="0"/>
              </a:rPr>
              <a:pPr/>
              <a:t>29</a:t>
            </a:fld>
            <a:endParaRPr lang="es-SV">
              <a:latin typeface="Tahoma" pitchFamily="34" charset="0"/>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pPr>
              <a:spcBef>
                <a:spcPct val="0"/>
              </a:spcBef>
            </a:pPr>
            <a:endParaRPr lang="es-E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1751CDE-4312-40D0-8348-6D07DCBB788E}" type="slidenum">
              <a:rPr lang="es-SV">
                <a:latin typeface="Tahoma" pitchFamily="34" charset="0"/>
              </a:rPr>
              <a:pPr/>
              <a:t>30</a:t>
            </a:fld>
            <a:endParaRPr lang="es-SV">
              <a:latin typeface="Tahoma" pitchFamily="34" charset="0"/>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pPr>
              <a:spcBef>
                <a:spcPct val="0"/>
              </a:spcBef>
            </a:pPr>
            <a:endParaRPr lang="es-E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rtl="0"/>
            <a:endParaRPr lang="es-ES"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9C13EB2-BF15-4F31-9AE4-FCFEF34EA9AC}" type="slidenum">
              <a:rPr lang="es-SV" smtClean="0"/>
              <a:t>34</a:t>
            </a:fld>
            <a:endParaRPr lang="es-SV"/>
          </a:p>
        </p:txBody>
      </p:sp>
    </p:spTree>
    <p:extLst>
      <p:ext uri="{BB962C8B-B14F-4D97-AF65-F5344CB8AC3E}">
        <p14:creationId xmlns:p14="http://schemas.microsoft.com/office/powerpoint/2010/main" val="300365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rtl="0"/>
            <a:endParaRPr lang="es-ES"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9C13EB2-BF15-4F31-9AE4-FCFEF34EA9AC}" type="slidenum">
              <a:rPr lang="es-SV" smtClean="0"/>
              <a:t>42</a:t>
            </a:fld>
            <a:endParaRPr lang="es-SV"/>
          </a:p>
        </p:txBody>
      </p:sp>
    </p:spTree>
    <p:extLst>
      <p:ext uri="{BB962C8B-B14F-4D97-AF65-F5344CB8AC3E}">
        <p14:creationId xmlns:p14="http://schemas.microsoft.com/office/powerpoint/2010/main" val="300365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5A029E-9060-422C-ACB3-A5706E7AECA5}" type="slidenum">
              <a:rPr lang="es-ES"/>
              <a:pPr fontAlgn="base">
                <a:spcBef>
                  <a:spcPct val="0"/>
                </a:spcBef>
                <a:spcAft>
                  <a:spcPct val="0"/>
                </a:spcAft>
              </a:pPr>
              <a:t>11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12</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13</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14</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15</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16</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17</a:t>
            </a:fld>
            <a:endParaRPr lang="es-SV"/>
          </a:p>
        </p:txBody>
      </p:sp>
    </p:spTree>
    <p:extLst>
      <p:ext uri="{BB962C8B-B14F-4D97-AF65-F5344CB8AC3E}">
        <p14:creationId xmlns:p14="http://schemas.microsoft.com/office/powerpoint/2010/main" val="205673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99C13EB2-BF15-4F31-9AE4-FCFEF34EA9AC}" type="slidenum">
              <a:rPr lang="es-SV" smtClean="0"/>
              <a:t>18</a:t>
            </a:fld>
            <a:endParaRPr lang="es-SV"/>
          </a:p>
        </p:txBody>
      </p:sp>
    </p:spTree>
    <p:extLst>
      <p:ext uri="{BB962C8B-B14F-4D97-AF65-F5344CB8AC3E}">
        <p14:creationId xmlns:p14="http://schemas.microsoft.com/office/powerpoint/2010/main" val="205673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D07670-D20F-4241-BEF0-BBA28ADEC4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3432738B-B22A-41FE-B4B7-585D2D536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0354F51D-FBB4-4E02-AE3B-57D345856D80}"/>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9061F4E1-1BF0-4789-A176-51D8B8D8FDE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C45BE5A7-C396-4567-A2F8-BA3FCCEFEBF9}"/>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35896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0261A-1387-45B6-B26C-52F529D3EA1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801EE9EC-DF06-4DDD-A5D5-760540BC2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15BC42A9-49CD-4360-A912-6266A42B267A}"/>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5FB32C18-A77D-4B8F-8D57-B5A42DA1169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DBC04C9-3588-4276-865B-1DCBA54E1768}"/>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346035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2FE598-A71B-4116-8044-CC6DAD8307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0F766AF-00BB-40B5-A701-353E921B03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EE0935E-B7B6-4DF1-B311-56A9C55FA764}"/>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F12B47B7-4360-41C3-A8DC-8F19FFE6022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32808930-D597-4033-9541-627B71CA1C5D}"/>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351057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del texto 01">
    <p:spTree>
      <p:nvGrpSpPr>
        <p:cNvPr id="1" name=""/>
        <p:cNvGrpSpPr/>
        <p:nvPr/>
      </p:nvGrpSpPr>
      <p:grpSpPr>
        <a:xfrm>
          <a:off x="0" y="0"/>
          <a:ext cx="0" cy="0"/>
          <a:chOff x="0" y="0"/>
          <a:chExt cx="0" cy="0"/>
        </a:xfrm>
      </p:grpSpPr>
      <p:sp>
        <p:nvSpPr>
          <p:cNvPr id="24" name="Triángulo rectángulo 23">
            <a:extLst>
              <a:ext uri="{FF2B5EF4-FFF2-40B4-BE49-F238E27FC236}">
                <a16:creationId xmlns:a16="http://schemas.microsoft.com/office/drawing/2014/main" id="{BD6ACE60-499D-41AB-89C4-D537D7C3D22A}"/>
              </a:ext>
            </a:extLst>
          </p:cNvPr>
          <p:cNvSpPr/>
          <p:nvPr userDrawn="1"/>
        </p:nvSpPr>
        <p:spPr>
          <a:xfrm flipH="1" flipV="1">
            <a:off x="10475494" y="-6"/>
            <a:ext cx="1716505" cy="1363585"/>
          </a:xfrm>
          <a:prstGeom prst="rtTriangl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Paralelogramo 24">
            <a:extLst>
              <a:ext uri="{FF2B5EF4-FFF2-40B4-BE49-F238E27FC236}">
                <a16:creationId xmlns:a16="http://schemas.microsoft.com/office/drawing/2014/main" id="{18C08F43-D42B-4CF1-912F-BC83D72AB415}"/>
              </a:ext>
            </a:extLst>
          </p:cNvPr>
          <p:cNvSpPr/>
          <p:nvPr userDrawn="1"/>
        </p:nvSpPr>
        <p:spPr>
          <a:xfrm flipH="1">
            <a:off x="10901273" y="0"/>
            <a:ext cx="828000" cy="336884"/>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9" name="Rectángulo 8">
            <a:extLst>
              <a:ext uri="{FF2B5EF4-FFF2-40B4-BE49-F238E27FC236}">
                <a16:creationId xmlns:a16="http://schemas.microsoft.com/office/drawing/2014/main" id="{2F9FA36F-1224-4821-A44E-8334CB4D23E5}"/>
              </a:ext>
            </a:extLst>
          </p:cNvPr>
          <p:cNvSpPr/>
          <p:nvPr userDrawn="1"/>
        </p:nvSpPr>
        <p:spPr>
          <a:xfrm>
            <a:off x="0" y="6646460"/>
            <a:ext cx="12192000" cy="211539"/>
          </a:xfrm>
          <a:prstGeom prst="rect">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Paralelogramo 13">
            <a:extLst>
              <a:ext uri="{FF2B5EF4-FFF2-40B4-BE49-F238E27FC236}">
                <a16:creationId xmlns:a16="http://schemas.microsoft.com/office/drawing/2014/main" id="{4FEEE7A3-3733-41FE-A868-8AF51DAAE08A}"/>
              </a:ext>
            </a:extLst>
          </p:cNvPr>
          <p:cNvSpPr/>
          <p:nvPr userDrawn="1"/>
        </p:nvSpPr>
        <p:spPr>
          <a:xfrm>
            <a:off x="229592" y="6465441"/>
            <a:ext cx="360000" cy="360000"/>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aralelogramo 9">
            <a:extLst>
              <a:ext uri="{FF2B5EF4-FFF2-40B4-BE49-F238E27FC236}">
                <a16:creationId xmlns:a16="http://schemas.microsoft.com/office/drawing/2014/main" id="{B826DEDF-D4D2-42BE-A733-B5D0D3E918C8}"/>
              </a:ext>
            </a:extLst>
          </p:cNvPr>
          <p:cNvSpPr/>
          <p:nvPr userDrawn="1"/>
        </p:nvSpPr>
        <p:spPr>
          <a:xfrm>
            <a:off x="463132" y="6465441"/>
            <a:ext cx="360000" cy="360000"/>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aralelogramo 10">
            <a:extLst>
              <a:ext uri="{FF2B5EF4-FFF2-40B4-BE49-F238E27FC236}">
                <a16:creationId xmlns:a16="http://schemas.microsoft.com/office/drawing/2014/main" id="{AF87C858-A334-48BB-A1C8-EDC170C5E502}"/>
              </a:ext>
            </a:extLst>
          </p:cNvPr>
          <p:cNvSpPr/>
          <p:nvPr userDrawn="1"/>
        </p:nvSpPr>
        <p:spPr>
          <a:xfrm>
            <a:off x="0" y="6465441"/>
            <a:ext cx="360000" cy="360000"/>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Elipse 3">
            <a:extLst>
              <a:ext uri="{FF2B5EF4-FFF2-40B4-BE49-F238E27FC236}">
                <a16:creationId xmlns:a16="http://schemas.microsoft.com/office/drawing/2014/main" id="{DEB1C861-92BD-4D60-9B63-24AC3A24432F}"/>
              </a:ext>
            </a:extLst>
          </p:cNvPr>
          <p:cNvSpPr/>
          <p:nvPr userDrawn="1"/>
        </p:nvSpPr>
        <p:spPr>
          <a:xfrm rot="18532013">
            <a:off x="10544307" y="-316049"/>
            <a:ext cx="1123210" cy="25611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Paralelogramo 12">
            <a:extLst>
              <a:ext uri="{FF2B5EF4-FFF2-40B4-BE49-F238E27FC236}">
                <a16:creationId xmlns:a16="http://schemas.microsoft.com/office/drawing/2014/main" id="{E2F46F35-5CBE-4AD6-B39D-DE519BC91756}"/>
              </a:ext>
            </a:extLst>
          </p:cNvPr>
          <p:cNvSpPr/>
          <p:nvPr userDrawn="1"/>
        </p:nvSpPr>
        <p:spPr>
          <a:xfrm flipH="1">
            <a:off x="11190153" y="2272"/>
            <a:ext cx="828000" cy="336884"/>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15" name="Paralelogramo 14">
            <a:extLst>
              <a:ext uri="{FF2B5EF4-FFF2-40B4-BE49-F238E27FC236}">
                <a16:creationId xmlns:a16="http://schemas.microsoft.com/office/drawing/2014/main" id="{63D4931F-E652-4F7D-A91C-0A18B6AA5AF9}"/>
              </a:ext>
            </a:extLst>
          </p:cNvPr>
          <p:cNvSpPr/>
          <p:nvPr userDrawn="1"/>
        </p:nvSpPr>
        <p:spPr>
          <a:xfrm flipH="1">
            <a:off x="11490404" y="2272"/>
            <a:ext cx="828000" cy="336884"/>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Tree>
    <p:extLst>
      <p:ext uri="{BB962C8B-B14F-4D97-AF65-F5344CB8AC3E}">
        <p14:creationId xmlns:p14="http://schemas.microsoft.com/office/powerpoint/2010/main" val="106059584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flipH="1">
            <a:off x="0"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dirty="0"/>
              <a:t>Inserte o arrastre y coloque </a:t>
            </a:r>
            <a:br>
              <a:rPr lang="es-ES" noProof="0" dirty="0"/>
            </a:br>
            <a:r>
              <a:rPr lang="es-ES" noProof="0" dirty="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435066"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435066"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274814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7CE00ECA-E657-40D0-AE56-3EC645DA4D07}"/>
              </a:ext>
            </a:extLst>
          </p:cNvPr>
          <p:cNvSpPr>
            <a:spLocks noChangeAspect="1"/>
          </p:cNvSpPr>
          <p:nvPr userDrawn="1"/>
        </p:nvSpPr>
        <p:spPr>
          <a:xfrm>
            <a:off x="2522438" y="1550947"/>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24" name="Forma libre: Forma 23">
            <a:extLst>
              <a:ext uri="{FF2B5EF4-FFF2-40B4-BE49-F238E27FC236}">
                <a16:creationId xmlns:a16="http://schemas.microsoft.com/office/drawing/2014/main" id="{A5314C01-4824-49ED-B262-EE250BE8A44C}"/>
              </a:ext>
            </a:extLst>
          </p:cNvPr>
          <p:cNvSpPr>
            <a:spLocks noChangeAspect="1"/>
          </p:cNvSpPr>
          <p:nvPr userDrawn="1"/>
        </p:nvSpPr>
        <p:spPr>
          <a:xfrm>
            <a:off x="4866707" y="1245638"/>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5" name="Forma libre: Forma 24">
            <a:extLst>
              <a:ext uri="{FF2B5EF4-FFF2-40B4-BE49-F238E27FC236}">
                <a16:creationId xmlns:a16="http://schemas.microsoft.com/office/drawing/2014/main" id="{0A68FBC7-3201-4DFF-B7E8-E2047CA06AA2}"/>
              </a:ext>
            </a:extLst>
          </p:cNvPr>
          <p:cNvSpPr>
            <a:spLocks noChangeAspect="1"/>
          </p:cNvSpPr>
          <p:nvPr userDrawn="1"/>
        </p:nvSpPr>
        <p:spPr>
          <a:xfrm>
            <a:off x="7827046" y="1550947"/>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16243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16243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16243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Títu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26" name="Marcador de tex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1355619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21" name="Marcador de tex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29" name="Forma libre: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0" name="Forma libre: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37" name="Forma libre: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pie de página 3">
            <a:extLst>
              <a:ext uri="{FF2B5EF4-FFF2-40B4-BE49-F238E27FC236}">
                <a16:creationId xmlns:a16="http://schemas.microsoft.com/office/drawing/2014/main" id="{E6F9B1B6-16AC-4198-91CD-956BF735E11A}"/>
              </a:ext>
            </a:extLst>
          </p:cNvPr>
          <p:cNvSpPr>
            <a:spLocks noGrp="1"/>
          </p:cNvSpPr>
          <p:nvPr>
            <p:ph type="ftr" sz="quarter" idx="49"/>
          </p:nvPr>
        </p:nvSpPr>
        <p:spPr>
          <a:xfrm>
            <a:off x="432000" y="6365893"/>
            <a:ext cx="4114800" cy="226714"/>
          </a:xfrm>
          <a:prstGeom prst="rect">
            <a:avLst/>
          </a:prstGeom>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id="{DFB6E3B4-3AEB-4DB1-B296-6271573D2FDF}"/>
              </a:ext>
            </a:extLst>
          </p:cNvPr>
          <p:cNvSpPr>
            <a:spLocks noGrp="1"/>
          </p:cNvSpPr>
          <p:nvPr>
            <p:ph type="sldNum" sz="quarter" idx="50"/>
          </p:nvPr>
        </p:nvSpPr>
        <p:spPr>
          <a:xfrm>
            <a:off x="11728948" y="6385422"/>
            <a:ext cx="288000" cy="288000"/>
          </a:xfrm>
          <a:prstGeom prst="ellipse">
            <a:avLst/>
          </a:prstGeom>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4092530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dirty="0">
              <a:solidFill>
                <a:schemeClr val="tx1"/>
              </a:solidFill>
            </a:endParaRPr>
          </a:p>
        </p:txBody>
      </p:sp>
      <p:sp>
        <p:nvSpPr>
          <p:cNvPr id="30" name="Forma libre: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dirty="0"/>
          </a:p>
        </p:txBody>
      </p:sp>
      <p:sp>
        <p:nvSpPr>
          <p:cNvPr id="39" name="Forma libre: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40" name="Forma libre: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41" name="Forma libre: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dirty="0"/>
          </a:p>
        </p:txBody>
      </p:sp>
      <p:sp>
        <p:nvSpPr>
          <p:cNvPr id="33" name="Marcador de posición de imagen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4" name="Marcador de posición de imagen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2</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7" name="Marcador de posición de imagen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5" name="Marcador de tex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3</a:t>
            </a:r>
          </a:p>
        </p:txBody>
      </p:sp>
      <p:sp>
        <p:nvSpPr>
          <p:cNvPr id="26" name="Marcador de tex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38" name="Marcador de posición de imagen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dirty="0"/>
              <a:t>Icono</a:t>
            </a:r>
          </a:p>
        </p:txBody>
      </p:sp>
      <p:sp>
        <p:nvSpPr>
          <p:cNvPr id="27" name="Marcador de tex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dirty="0"/>
              <a:t>Viñeta 4</a:t>
            </a:r>
          </a:p>
        </p:txBody>
      </p:sp>
      <p:sp>
        <p:nvSpPr>
          <p:cNvPr id="28" name="Marcador de tex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dirty="0"/>
              <a:t>Descripción de la viñeta</a:t>
            </a:r>
          </a:p>
        </p:txBody>
      </p:sp>
      <p:sp>
        <p:nvSpPr>
          <p:cNvPr id="4" name="Marcador de pie de página 3">
            <a:extLst>
              <a:ext uri="{FF2B5EF4-FFF2-40B4-BE49-F238E27FC236}">
                <a16:creationId xmlns:a16="http://schemas.microsoft.com/office/drawing/2014/main" id="{987C5A92-3AAD-4F33-9F39-62B825B0F02C}"/>
              </a:ext>
            </a:extLst>
          </p:cNvPr>
          <p:cNvSpPr>
            <a:spLocks noGrp="1"/>
          </p:cNvSpPr>
          <p:nvPr>
            <p:ph type="ftr" sz="quarter" idx="55"/>
          </p:nvPr>
        </p:nvSpPr>
        <p:spPr>
          <a:xfrm>
            <a:off x="432000" y="6365893"/>
            <a:ext cx="4114800" cy="226714"/>
          </a:xfrm>
          <a:prstGeom prst="rect">
            <a:avLst/>
          </a:prstGeom>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id="{F3F8C556-B80F-421B-8F80-332CBFCE257B}"/>
              </a:ext>
            </a:extLst>
          </p:cNvPr>
          <p:cNvSpPr>
            <a:spLocks noGrp="1"/>
          </p:cNvSpPr>
          <p:nvPr>
            <p:ph type="sldNum" sz="quarter" idx="56"/>
          </p:nvPr>
        </p:nvSpPr>
        <p:spPr>
          <a:xfrm>
            <a:off x="11728948" y="6385422"/>
            <a:ext cx="288000" cy="288000"/>
          </a:xfrm>
          <a:prstGeom prst="ellipse">
            <a:avLst/>
          </a:prstGeom>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51" name="Títu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52" name="Subtítu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109074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1" name="Forma libre: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3" name="Marcador de pie de página 2">
            <a:extLst>
              <a:ext uri="{FF2B5EF4-FFF2-40B4-BE49-F238E27FC236}">
                <a16:creationId xmlns:a16="http://schemas.microsoft.com/office/drawing/2014/main" id="{CB18B5B4-8849-45B8-B629-6EE5A6792169}"/>
              </a:ext>
            </a:extLst>
          </p:cNvPr>
          <p:cNvSpPr>
            <a:spLocks noGrp="1"/>
          </p:cNvSpPr>
          <p:nvPr>
            <p:ph type="ftr" sz="quarter" idx="14"/>
          </p:nvPr>
        </p:nvSpPr>
        <p:spPr>
          <a:xfrm>
            <a:off x="432000" y="6365893"/>
            <a:ext cx="4114800" cy="226714"/>
          </a:xfrm>
          <a:prstGeom prst="rect">
            <a:avLst/>
          </a:prstGeom>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D7781777-9B67-4E3C-847D-B426B68CB6E5}"/>
              </a:ext>
            </a:extLst>
          </p:cNvPr>
          <p:cNvSpPr>
            <a:spLocks noGrp="1"/>
          </p:cNvSpPr>
          <p:nvPr>
            <p:ph type="sldNum" sz="quarter" idx="15"/>
          </p:nvPr>
        </p:nvSpPr>
        <p:spPr>
          <a:xfrm>
            <a:off x="11728948" y="6385422"/>
            <a:ext cx="288000" cy="288000"/>
          </a:xfrm>
          <a:prstGeom prst="ellipse">
            <a:avLst/>
          </a:prstGeom>
          <a:solidFill>
            <a:schemeClr val="tx1"/>
          </a:solidFill>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Títu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dirty="0"/>
              <a:t>Título de diapositiva</a:t>
            </a:r>
          </a:p>
        </p:txBody>
      </p:sp>
      <p:sp>
        <p:nvSpPr>
          <p:cNvPr id="18" name="Subtítu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31" name="Imagen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dirty="0"/>
              <a:t>Inserte o arrastre y coloque su diseño de la pantalla aquí</a:t>
            </a:r>
          </a:p>
        </p:txBody>
      </p:sp>
    </p:spTree>
    <p:extLst>
      <p:ext uri="{BB962C8B-B14F-4D97-AF65-F5344CB8AC3E}">
        <p14:creationId xmlns:p14="http://schemas.microsoft.com/office/powerpoint/2010/main" val="2240071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dirty="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C2C8C3B3-A8FF-408F-9A44-0B71B3E7DB51}"/>
              </a:ext>
            </a:extLst>
          </p:cNvPr>
          <p:cNvSpPr>
            <a:spLocks noGrp="1"/>
          </p:cNvSpPr>
          <p:nvPr>
            <p:ph type="ftr" sz="quarter" idx="18"/>
          </p:nvPr>
        </p:nvSpPr>
        <p:spPr>
          <a:xfrm>
            <a:off x="432000" y="6365893"/>
            <a:ext cx="4114800" cy="226714"/>
          </a:xfrm>
          <a:prstGeom prst="rect">
            <a:avLst/>
          </a:prstGeom>
        </p:spPr>
        <p:txBody>
          <a:bodyPr rtlCol="0"/>
          <a:lstStyle/>
          <a:p>
            <a:pPr rtl="0"/>
            <a:endParaRPr lang="es-ES" noProof="0" dirty="0"/>
          </a:p>
        </p:txBody>
      </p:sp>
      <p:sp>
        <p:nvSpPr>
          <p:cNvPr id="13" name="Marcador de tex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0" name="Marcador de número de diapositiva 9">
            <a:extLst>
              <a:ext uri="{FF2B5EF4-FFF2-40B4-BE49-F238E27FC236}">
                <a16:creationId xmlns:a16="http://schemas.microsoft.com/office/drawing/2014/main" id="{9BCDD160-4456-4859-BEAC-1D44AF4DAF99}"/>
              </a:ext>
            </a:extLst>
          </p:cNvPr>
          <p:cNvSpPr>
            <a:spLocks noGrp="1"/>
          </p:cNvSpPr>
          <p:nvPr>
            <p:ph type="sldNum" sz="quarter" idx="21"/>
          </p:nvPr>
        </p:nvSpPr>
        <p:spPr>
          <a:xfrm>
            <a:off x="11728948" y="6385422"/>
            <a:ext cx="288000" cy="288000"/>
          </a:xfrm>
          <a:prstGeom prst="ellipse">
            <a:avLst/>
          </a:prstGeom>
        </p:spPr>
        <p:txBody>
          <a:bodyPr rtlCol="0"/>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1734062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es-ES" noProof="0" dirty="0"/>
          </a:p>
        </p:txBody>
      </p:sp>
      <p:sp>
        <p:nvSpPr>
          <p:cNvPr id="20" name="Forma libre: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dirty="0"/>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la sección</a:t>
            </a:r>
          </a:p>
        </p:txBody>
      </p:sp>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dirty="0"/>
              <a:t>Encabezado de sección</a:t>
            </a:r>
          </a:p>
        </p:txBody>
      </p:sp>
      <p:sp>
        <p:nvSpPr>
          <p:cNvPr id="19" name="Forma libre: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pPr rtl="0"/>
            <a:endParaRPr lang="es-ES" noProof="0" dirty="0"/>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Encabezado de sección</a:t>
            </a: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es-ES" noProof="0" dirty="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dirty="0"/>
              <a:t>Descripción de la sección</a:t>
            </a:r>
          </a:p>
        </p:txBody>
      </p:sp>
      <p:sp>
        <p:nvSpPr>
          <p:cNvPr id="4" name="Títu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D8091642-7CB0-45CD-82C4-9EBAD3FAEA11}"/>
              </a:ext>
            </a:extLst>
          </p:cNvPr>
          <p:cNvSpPr>
            <a:spLocks noGrp="1"/>
          </p:cNvSpPr>
          <p:nvPr>
            <p:ph type="ftr" sz="quarter" idx="35"/>
          </p:nvPr>
        </p:nvSpPr>
        <p:spPr>
          <a:xfrm>
            <a:off x="432000" y="6365893"/>
            <a:ext cx="4114800" cy="226714"/>
          </a:xfrm>
          <a:prstGeom prst="rect">
            <a:avLst/>
          </a:prstGeom>
        </p:spPr>
        <p:txBody>
          <a:bodyPr rtlCol="0"/>
          <a:lstStyle/>
          <a:p>
            <a:pPr rtl="0"/>
            <a:endParaRPr lang="es-ES" noProof="0" dirty="0"/>
          </a:p>
        </p:txBody>
      </p:sp>
      <p:sp>
        <p:nvSpPr>
          <p:cNvPr id="17" name="Marcador de número de diapositiva 16">
            <a:extLst>
              <a:ext uri="{FF2B5EF4-FFF2-40B4-BE49-F238E27FC236}">
                <a16:creationId xmlns:a16="http://schemas.microsoft.com/office/drawing/2014/main" id="{E8012A76-B25A-41AE-A474-DD4A7ADB6B6B}"/>
              </a:ext>
            </a:extLst>
          </p:cNvPr>
          <p:cNvSpPr>
            <a:spLocks noGrp="1"/>
          </p:cNvSpPr>
          <p:nvPr>
            <p:ph type="sldNum" sz="quarter" idx="36"/>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8" name="Marcador de tex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8" name="Forma libre: Forma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pPr rtl="0"/>
            <a:endParaRPr lang="es-ES" noProof="0" dirty="0"/>
          </a:p>
        </p:txBody>
      </p:sp>
      <p:grpSp>
        <p:nvGrpSpPr>
          <p:cNvPr id="192" name="Gru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nvGrpSpPr>
            <p:cNvPr id="182" name="Gru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4" name="Forma libre: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5" name="Forma libre: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6" name="Forma libre: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7" name="Forma libre: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8" name="Forma libre: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89" name="Forma libre: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0" name="Forma libre: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es-ES" noProof="0" dirty="0"/>
              </a:p>
            </p:txBody>
          </p:sp>
          <p:sp>
            <p:nvSpPr>
              <p:cNvPr id="191" name="Forma libre: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es-ES" noProof="0" dirty="0"/>
              </a:p>
            </p:txBody>
          </p:sp>
        </p:grpSp>
      </p:grpSp>
    </p:spTree>
    <p:extLst>
      <p:ext uri="{BB962C8B-B14F-4D97-AF65-F5344CB8AC3E}">
        <p14:creationId xmlns:p14="http://schemas.microsoft.com/office/powerpoint/2010/main" val="333672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A7D55-7042-4683-BCBA-F453EAB6BB3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94F33BF1-30AE-4EF2-A8DA-FEE4514D4FD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B406B33B-EF4D-410D-8A82-09E581C3235A}"/>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20849A31-E884-428D-A5FA-B3C3CBCAA9C2}"/>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A154CE3-FF16-4216-A826-37A691A509C3}"/>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470390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4" name="Títu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5" name="Marcador de pie de página 4">
            <a:extLst>
              <a:ext uri="{FF2B5EF4-FFF2-40B4-BE49-F238E27FC236}">
                <a16:creationId xmlns:a16="http://schemas.microsoft.com/office/drawing/2014/main" id="{0427A446-62BF-4F99-BF28-8B764B71F115}"/>
              </a:ext>
            </a:extLst>
          </p:cNvPr>
          <p:cNvSpPr>
            <a:spLocks noGrp="1"/>
          </p:cNvSpPr>
          <p:nvPr>
            <p:ph type="ftr" sz="quarter" idx="18"/>
          </p:nvPr>
        </p:nvSpPr>
        <p:spPr>
          <a:xfrm>
            <a:off x="432000" y="6365893"/>
            <a:ext cx="4114800" cy="226714"/>
          </a:xfrm>
          <a:prstGeom prst="rect">
            <a:avLst/>
          </a:prstGeom>
        </p:spPr>
        <p:txBody>
          <a:bodyPr rtlCol="0"/>
          <a:lstStyle/>
          <a:p>
            <a:pPr rtl="0"/>
            <a:endParaRPr lang="es-ES" noProof="0" dirty="0"/>
          </a:p>
        </p:txBody>
      </p:sp>
      <p:sp>
        <p:nvSpPr>
          <p:cNvPr id="7" name="Marcador de número de diapositiva 6">
            <a:extLst>
              <a:ext uri="{FF2B5EF4-FFF2-40B4-BE49-F238E27FC236}">
                <a16:creationId xmlns:a16="http://schemas.microsoft.com/office/drawing/2014/main" id="{2CAE8445-BA39-4932-B40E-1B18A4CDF6CF}"/>
              </a:ext>
            </a:extLst>
          </p:cNvPr>
          <p:cNvSpPr>
            <a:spLocks noGrp="1"/>
          </p:cNvSpPr>
          <p:nvPr>
            <p:ph type="sldNum" sz="quarter" idx="19"/>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Tree>
    <p:extLst>
      <p:ext uri="{BB962C8B-B14F-4D97-AF65-F5344CB8AC3E}">
        <p14:creationId xmlns:p14="http://schemas.microsoft.com/office/powerpoint/2010/main" val="377398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dirty="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a:xfrm>
            <a:off x="432000" y="6365893"/>
            <a:ext cx="4114800" cy="226714"/>
          </a:xfrm>
          <a:prstGeom prst="rect">
            <a:avLst/>
          </a:prstGeom>
        </p:spPr>
        <p:txBody>
          <a:bodyPr rtlCol="0"/>
          <a:lstStyle/>
          <a:p>
            <a:pPr rtl="0"/>
            <a:endParaRPr lang="es-ES" noProof="0" dirty="0"/>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dirty="0"/>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64012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dirty="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dirty="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dirty="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dirty="0"/>
              <a:t>Mes, año</a:t>
            </a:r>
          </a:p>
        </p:txBody>
      </p:sp>
      <p:sp>
        <p:nvSpPr>
          <p:cNvPr id="4" name="Títu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C4630003-5A43-4FEC-9F17-942E20FB1019}"/>
              </a:ext>
            </a:extLst>
          </p:cNvPr>
          <p:cNvSpPr>
            <a:spLocks noGrp="1"/>
          </p:cNvSpPr>
          <p:nvPr>
            <p:ph type="ftr" sz="quarter" idx="61"/>
          </p:nvPr>
        </p:nvSpPr>
        <p:spPr>
          <a:xfrm>
            <a:off x="432000" y="6365893"/>
            <a:ext cx="4114800" cy="226714"/>
          </a:xfrm>
          <a:prstGeom prst="rect">
            <a:avLst/>
          </a:prstGeom>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4F85F567-B041-473A-9947-76AD30DA4B3E}"/>
              </a:ext>
            </a:extLst>
          </p:cNvPr>
          <p:cNvSpPr>
            <a:spLocks noGrp="1"/>
          </p:cNvSpPr>
          <p:nvPr>
            <p:ph type="sldNum" sz="quarter" idx="62"/>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39" name="Marcador de tex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4163313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29" name="Forma libre: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sp>
        <p:nvSpPr>
          <p:cNvPr id="27" name="Marcador de posición de imagen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6" name="Marcador de posición de imagen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25" name="Marcador de posición de imagen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dirty="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dirty="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dirty="0"/>
              <a:t>Título</a:t>
            </a:r>
          </a:p>
        </p:txBody>
      </p:sp>
      <p:sp>
        <p:nvSpPr>
          <p:cNvPr id="4" name="Títu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C849904D-8239-4368-AB17-342FCD53F7FF}"/>
              </a:ext>
            </a:extLst>
          </p:cNvPr>
          <p:cNvSpPr>
            <a:spLocks noGrp="1"/>
          </p:cNvSpPr>
          <p:nvPr>
            <p:ph type="ftr" sz="quarter" idx="42"/>
          </p:nvPr>
        </p:nvSpPr>
        <p:spPr>
          <a:xfrm>
            <a:off x="432000" y="6365893"/>
            <a:ext cx="4114800" cy="226714"/>
          </a:xfrm>
          <a:prstGeom prst="rect">
            <a:avLst/>
          </a:prstGeom>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54594A8E-DB23-4920-91B5-DDAFE7742FEF}"/>
              </a:ext>
            </a:extLst>
          </p:cNvPr>
          <p:cNvSpPr>
            <a:spLocks noGrp="1"/>
          </p:cNvSpPr>
          <p:nvPr>
            <p:ph type="sldNum" sz="quarter" idx="43"/>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1" name="Marcador de tex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3006252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iembros del equipo 6">
    <p:bg>
      <p:bgPr>
        <a:solidFill>
          <a:srgbClr val="F8F8F8"/>
        </a:solidFill>
        <a:effectLst/>
      </p:bgPr>
    </p:bg>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2671620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dirty="0"/>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dirty="0"/>
            </a:p>
          </p:txBody>
        </p:sp>
      </p:grpSp>
      <p:sp>
        <p:nvSpPr>
          <p:cNvPr id="47" name="Marcador de posición de imagen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6" name="Marcador de posición de imagen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5" name="Marcador de posición de imagen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4" name="Marcador de posición de imagen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3" name="Marcador de posición de imagen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42" name="Marcador de posición de imagen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dirty="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dirty="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dirty="0"/>
              <a:t>Descripción de la viñeta</a:t>
            </a:r>
          </a:p>
        </p:txBody>
      </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id="{FB3D0B9A-C8E8-493F-8E91-FA4BB27406D2}"/>
              </a:ext>
            </a:extLst>
          </p:cNvPr>
          <p:cNvSpPr>
            <a:spLocks noGrp="1"/>
          </p:cNvSpPr>
          <p:nvPr>
            <p:ph type="ftr" sz="quarter" idx="62"/>
          </p:nvPr>
        </p:nvSpPr>
        <p:spPr>
          <a:xfrm>
            <a:off x="432000" y="6365893"/>
            <a:ext cx="4114800" cy="226714"/>
          </a:xfrm>
          <a:prstGeom prst="rect">
            <a:avLst/>
          </a:prstGeom>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7E4924C6-2B3E-410B-8E79-A18832FB73D3}"/>
              </a:ext>
            </a:extLst>
          </p:cNvPr>
          <p:cNvSpPr>
            <a:spLocks noGrp="1"/>
          </p:cNvSpPr>
          <p:nvPr>
            <p:ph type="sldNum" sz="quarter" idx="63"/>
          </p:nvPr>
        </p:nvSpPr>
        <p:spPr>
          <a:xfrm>
            <a:off x="11728948" y="6385422"/>
            <a:ext cx="288000" cy="288000"/>
          </a:xfrm>
          <a:prstGeom prst="ellipse">
            <a:avLst/>
          </a:prstGeom>
        </p:spPr>
        <p:txBody>
          <a:bodyPr rtlCol="0"/>
          <a:lstStyle>
            <a:lvl1pPr algn="ctr">
              <a:defRPr/>
            </a:lvl1pPr>
          </a:lstStyle>
          <a:p>
            <a:pPr rtl="0"/>
            <a:fld id="{B67B645E-C5E5-4727-B977-D372A0AA71D9}" type="slidenum">
              <a:rPr lang="es-ES" noProof="0" smtClean="0"/>
              <a:pPr rtl="0"/>
              <a:t>‹Nº›</a:t>
            </a:fld>
            <a:endParaRPr lang="es-ES" noProof="0" dirty="0"/>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313118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dirty="0"/>
              <a:t>Muchas </a:t>
            </a:r>
            <a:br>
              <a:rPr lang="es-ES" noProof="0" dirty="0"/>
            </a:br>
            <a:r>
              <a:rPr lang="es-ES" noProof="0" dirty="0"/>
              <a:t>gracias</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a:prstGeom prst="rect">
            <a:avLst/>
          </a:prstGeo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rtlCol="0"/>
          <a:lstStyle>
            <a:lvl1pPr>
              <a:defRPr>
                <a:solidFill>
                  <a:schemeClr val="bg1"/>
                </a:solidFill>
              </a:defRPr>
            </a:lvl1pPr>
          </a:lstStyle>
          <a:p>
            <a:pPr rtl="0"/>
            <a:fld id="{B67B645E-C5E5-4727-B977-D372A0AA71D9}" type="slidenum">
              <a:rPr lang="es-ES" noProof="0" smtClean="0"/>
              <a:pPr rtl="0"/>
              <a:t>‹Nº›</a:t>
            </a:fld>
            <a:endParaRPr lang="es-ES" noProof="0" dirty="0"/>
          </a:p>
        </p:txBody>
      </p:sp>
      <p:sp>
        <p:nvSpPr>
          <p:cNvPr id="9" name="Subtítu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Nombre completo</a:t>
            </a:r>
          </a:p>
        </p:txBody>
      </p:sp>
      <p:sp>
        <p:nvSpPr>
          <p:cNvPr id="12" name="Marcador de tex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Teléfono</a:t>
            </a:r>
          </a:p>
        </p:txBody>
      </p:sp>
      <p:sp>
        <p:nvSpPr>
          <p:cNvPr id="13" name="Marcador de tex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dirty="0"/>
              <a:t>Correo electrónico</a:t>
            </a:r>
          </a:p>
        </p:txBody>
      </p:sp>
      <p:sp>
        <p:nvSpPr>
          <p:cNvPr id="15" name="Marcador de tex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dirty="0"/>
              <a:t>Sitio web</a:t>
            </a:r>
          </a:p>
        </p:txBody>
      </p:sp>
    </p:spTree>
    <p:extLst>
      <p:ext uri="{BB962C8B-B14F-4D97-AF65-F5344CB8AC3E}">
        <p14:creationId xmlns:p14="http://schemas.microsoft.com/office/powerpoint/2010/main" val="2133823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3886800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13616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a:prstGeom prst="rect">
            <a:avLst/>
          </a:prstGeo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rtlCol="0"/>
          <a:lstStyle/>
          <a:p>
            <a:pPr algn="ctr" rtl="0"/>
            <a:fld id="{B67B645E-C5E5-4727-B977-D372A0AA71D9}" type="slidenum">
              <a:rPr lang="es-ES" noProof="0" smtClean="0"/>
              <a:pPr algn="ctr" rtl="0"/>
              <a:t>‹Nº›</a:t>
            </a:fld>
            <a:endParaRPr lang="es-ES" noProof="0" dirty="0"/>
          </a:p>
        </p:txBody>
      </p:sp>
      <p:sp>
        <p:nvSpPr>
          <p:cNvPr id="12" name="Forma libre: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es-ES" noProof="0" dirty="0"/>
          </a:p>
        </p:txBody>
      </p:sp>
      <p:sp>
        <p:nvSpPr>
          <p:cNvPr id="13" name="Marcador de posición de imagen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es-ES" noProof="0" dirty="0"/>
              <a:t>Inserte o arrastre y coloque su foto</a:t>
            </a:r>
          </a:p>
        </p:txBody>
      </p:sp>
    </p:spTree>
    <p:extLst>
      <p:ext uri="{BB962C8B-B14F-4D97-AF65-F5344CB8AC3E}">
        <p14:creationId xmlns:p14="http://schemas.microsoft.com/office/powerpoint/2010/main" val="710841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A0DA4-D986-40D7-B421-99CA9315F52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AD78C1A0-CD39-4624-933A-52B7D3684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01DF4C-54B0-48A5-A46D-3202C373D510}"/>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45DAE43D-2183-438F-BAE4-79ADD9F0150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AFF7322-0FB6-4477-A870-FD290C11A7F6}"/>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55920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dirty="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dirty="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a:prstGeom prst="rect">
            <a:avLst/>
          </a:prstGeom>
        </p:spPr>
        <p:txBody>
          <a:bodyPr rtlCol="0"/>
          <a:lstStyle>
            <a:lvl1pPr>
              <a:defRPr>
                <a:solidFill>
                  <a:schemeClr val="bg1"/>
                </a:solidFill>
              </a:defRPr>
            </a:lvl1pPr>
          </a:lstStyle>
          <a:p>
            <a:pPr rtl="0"/>
            <a:endParaRPr lang="es-ES" noProof="0" dirty="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bg1">
              <a:lumMod val="95000"/>
            </a:schemeClr>
          </a:solidFill>
        </p:spPr>
        <p:txBody>
          <a:bodyPr rtlCol="0"/>
          <a:lstStyle>
            <a:lvl1pPr>
              <a:defRPr>
                <a:solidFill>
                  <a:schemeClr val="tx1"/>
                </a:solidFill>
              </a:defRPr>
            </a:lvl1pPr>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2910088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Títu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332C6E1E-0AF9-4CBB-8AF8-AE4DF400FCA8}"/>
              </a:ext>
            </a:extLst>
          </p:cNvPr>
          <p:cNvSpPr>
            <a:spLocks noGrp="1"/>
          </p:cNvSpPr>
          <p:nvPr>
            <p:ph type="ftr" sz="quarter" idx="10"/>
          </p:nvPr>
        </p:nvSpPr>
        <p:spPr>
          <a:xfrm>
            <a:off x="432000" y="6365893"/>
            <a:ext cx="4114800" cy="226714"/>
          </a:xfrm>
          <a:prstGeom prst="rect">
            <a:avLst/>
          </a:prstGeom>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B21A256C-91C2-4AC0-B272-C68D44C3EE38}"/>
              </a:ext>
            </a:extLst>
          </p:cNvPr>
          <p:cNvSpPr>
            <a:spLocks noGrp="1"/>
          </p:cNvSpPr>
          <p:nvPr>
            <p:ph type="sldNum" sz="quarter" idx="11"/>
          </p:nvPr>
        </p:nvSpPr>
        <p:spPr>
          <a:xfrm>
            <a:off x="11728948" y="6385422"/>
            <a:ext cx="288000" cy="288000"/>
          </a:xfrm>
          <a:prstGeom prst="ellipse">
            <a:avLst/>
          </a:prstGeom>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299202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Títu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8" name="Marcador de pie de página 7">
            <a:extLst>
              <a:ext uri="{FF2B5EF4-FFF2-40B4-BE49-F238E27FC236}">
                <a16:creationId xmlns:a16="http://schemas.microsoft.com/office/drawing/2014/main" id="{80B74888-33BB-4321-ABBD-249FF7900128}"/>
              </a:ext>
            </a:extLst>
          </p:cNvPr>
          <p:cNvSpPr>
            <a:spLocks noGrp="1"/>
          </p:cNvSpPr>
          <p:nvPr>
            <p:ph type="ftr" sz="quarter" idx="13"/>
          </p:nvPr>
        </p:nvSpPr>
        <p:spPr>
          <a:xfrm>
            <a:off x="432000" y="6365893"/>
            <a:ext cx="4114800" cy="226714"/>
          </a:xfrm>
          <a:prstGeom prst="rect">
            <a:avLst/>
          </a:prstGeom>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F53E52F9-0BF1-4A0A-B070-5CF233041DC4}"/>
              </a:ext>
            </a:extLst>
          </p:cNvPr>
          <p:cNvSpPr>
            <a:spLocks noGrp="1"/>
          </p:cNvSpPr>
          <p:nvPr>
            <p:ph type="sldNum" sz="quarter" idx="14"/>
          </p:nvPr>
        </p:nvSpPr>
        <p:spPr>
          <a:xfrm>
            <a:off x="11728948" y="6385422"/>
            <a:ext cx="288000" cy="288000"/>
          </a:xfrm>
          <a:prstGeom prst="ellipse">
            <a:avLst/>
          </a:prstGeom>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412421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a:t>Editar los estilos de texto del patrón</a:t>
            </a:r>
          </a:p>
        </p:txBody>
      </p:sp>
      <p:sp>
        <p:nvSpPr>
          <p:cNvPr id="2" name="Títu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id="{21E492D2-A4F7-402D-8D63-336C43272949}"/>
              </a:ext>
            </a:extLst>
          </p:cNvPr>
          <p:cNvSpPr>
            <a:spLocks noGrp="1"/>
          </p:cNvSpPr>
          <p:nvPr>
            <p:ph type="ftr" sz="quarter" idx="14"/>
          </p:nvPr>
        </p:nvSpPr>
        <p:spPr>
          <a:xfrm>
            <a:off x="432000" y="6365893"/>
            <a:ext cx="4114800" cy="226714"/>
          </a:xfrm>
          <a:prstGeom prst="rect">
            <a:avLst/>
          </a:prstGeom>
        </p:spPr>
        <p:txBody>
          <a:bodyPr rtlCol="0"/>
          <a:lstStyle/>
          <a:p>
            <a:pPr rtl="0"/>
            <a:endParaRPr lang="es-ES" noProof="0" dirty="0"/>
          </a:p>
        </p:txBody>
      </p:sp>
      <p:sp>
        <p:nvSpPr>
          <p:cNvPr id="10" name="Marcador de número de diapositiva 9">
            <a:extLst>
              <a:ext uri="{FF2B5EF4-FFF2-40B4-BE49-F238E27FC236}">
                <a16:creationId xmlns:a16="http://schemas.microsoft.com/office/drawing/2014/main" id="{59C6AEB5-34C4-41E3-AF24-81740A75559C}"/>
              </a:ext>
            </a:extLst>
          </p:cNvPr>
          <p:cNvSpPr>
            <a:spLocks noGrp="1"/>
          </p:cNvSpPr>
          <p:nvPr>
            <p:ph type="sldNum" sz="quarter" idx="15"/>
          </p:nvPr>
        </p:nvSpPr>
        <p:spPr>
          <a:xfrm>
            <a:off x="11728948" y="6385422"/>
            <a:ext cx="288000" cy="288000"/>
          </a:xfrm>
          <a:prstGeom prst="ellipse">
            <a:avLst/>
          </a:prstGeom>
        </p:spPr>
        <p:txBody>
          <a:bodyPr rtlCol="0"/>
          <a:lstStyle/>
          <a:p>
            <a:pPr algn="ctr" rtl="0"/>
            <a:fld id="{B67B645E-C5E5-4727-B977-D372A0AA71D9}" type="slidenum">
              <a:rPr lang="es-ES" noProof="0" smtClean="0"/>
              <a:pPr algn="ctr" rtl="0"/>
              <a:t>‹Nº›</a:t>
            </a:fld>
            <a:endParaRPr lang="es-ES" noProof="0" dirty="0"/>
          </a:p>
        </p:txBody>
      </p:sp>
    </p:spTree>
    <p:extLst>
      <p:ext uri="{BB962C8B-B14F-4D97-AF65-F5344CB8AC3E}">
        <p14:creationId xmlns:p14="http://schemas.microsoft.com/office/powerpoint/2010/main" val="1868517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es-ES" noProof="0"/>
              <a:t>Haga clic para modificar el estilo de título del patrón</a:t>
            </a:r>
            <a:endParaRPr lang="es" noProof="0"/>
          </a:p>
        </p:txBody>
      </p:sp>
      <p:sp>
        <p:nvSpPr>
          <p:cNvPr id="5" name="Marcador de pie de página 4">
            <a:extLst>
              <a:ext uri="{FF2B5EF4-FFF2-40B4-BE49-F238E27FC236}">
                <a16:creationId xmlns:a16="http://schemas.microsoft.com/office/drawing/2014/main" id="{99C962B4-1A24-4802-B0E3-A18DD3801538}"/>
              </a:ext>
            </a:extLst>
          </p:cNvPr>
          <p:cNvSpPr>
            <a:spLocks noGrp="1"/>
          </p:cNvSpPr>
          <p:nvPr>
            <p:ph type="ftr" sz="quarter" idx="10"/>
          </p:nvPr>
        </p:nvSpPr>
        <p:spPr>
          <a:xfrm>
            <a:off x="432000" y="6365893"/>
            <a:ext cx="4114800" cy="226714"/>
          </a:xfrm>
          <a:prstGeom prst="rect">
            <a:avLst/>
          </a:prstGeom>
        </p:spPr>
        <p:txBody>
          <a:bodyPr rtlCol="0"/>
          <a:lstStyle/>
          <a:p>
            <a:pPr rtl="0"/>
            <a:endParaRPr lang="en-US" noProof="0"/>
          </a:p>
        </p:txBody>
      </p:sp>
      <p:sp>
        <p:nvSpPr>
          <p:cNvPr id="7" name="Marcador de número de diapositiva 6">
            <a:extLst>
              <a:ext uri="{FF2B5EF4-FFF2-40B4-BE49-F238E27FC236}">
                <a16:creationId xmlns:a16="http://schemas.microsoft.com/office/drawing/2014/main" id="{5050B94B-1D31-4C5A-8138-5F7EC4E5AA6B}"/>
              </a:ext>
            </a:extLst>
          </p:cNvPr>
          <p:cNvSpPr>
            <a:spLocks noGrp="1"/>
          </p:cNvSpPr>
          <p:nvPr>
            <p:ph type="sldNum" sz="quarter" idx="11"/>
          </p:nvPr>
        </p:nvSpPr>
        <p:spPr>
          <a:xfrm>
            <a:off x="11728948" y="6385422"/>
            <a:ext cx="288000" cy="288000"/>
          </a:xfrm>
          <a:prstGeom prst="ellipse">
            <a:avLst/>
          </a:prstGeom>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43359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blanc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34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 noProof="0"/>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p>
            <a:pPr rtl="0"/>
            <a:r>
              <a:rPr lang="es-ES" noProof="0"/>
              <a:t>Haga clic para modificar el estilo de título del patrón</a:t>
            </a:r>
            <a:endParaRPr lang="es" noProof="0"/>
          </a:p>
        </p:txBody>
      </p:sp>
      <p:sp>
        <p:nvSpPr>
          <p:cNvPr id="2" name="Marcador de pie de página 1">
            <a:extLst>
              <a:ext uri="{FF2B5EF4-FFF2-40B4-BE49-F238E27FC236}">
                <a16:creationId xmlns:a16="http://schemas.microsoft.com/office/drawing/2014/main" id="{AF12DF4A-E965-4E74-8613-208AEAED1F8A}"/>
              </a:ext>
            </a:extLst>
          </p:cNvPr>
          <p:cNvSpPr>
            <a:spLocks noGrp="1"/>
          </p:cNvSpPr>
          <p:nvPr>
            <p:ph type="ftr" sz="quarter" idx="10"/>
          </p:nvPr>
        </p:nvSpPr>
        <p:spPr>
          <a:xfrm>
            <a:off x="432000" y="6365893"/>
            <a:ext cx="4114800" cy="226714"/>
          </a:xfrm>
          <a:prstGeom prst="rect">
            <a:avLst/>
          </a:prstGeom>
        </p:spPr>
        <p:txBody>
          <a:bodyPr rtlCol="0"/>
          <a:lstStyle/>
          <a:p>
            <a:pPr rtl="0"/>
            <a:endParaRPr lang="en-US" noProof="0"/>
          </a:p>
        </p:txBody>
      </p:sp>
      <p:sp>
        <p:nvSpPr>
          <p:cNvPr id="5" name="Marcador de número de diapositiva 4">
            <a:extLst>
              <a:ext uri="{FF2B5EF4-FFF2-40B4-BE49-F238E27FC236}">
                <a16:creationId xmlns:a16="http://schemas.microsoft.com/office/drawing/2014/main" id="{41E03D32-E1DA-40B5-B3BC-A1FA9604F55C}"/>
              </a:ext>
            </a:extLst>
          </p:cNvPr>
          <p:cNvSpPr>
            <a:spLocks noGrp="1"/>
          </p:cNvSpPr>
          <p:nvPr>
            <p:ph type="sldNum" sz="quarter" idx="11"/>
          </p:nvPr>
        </p:nvSpPr>
        <p:spPr>
          <a:xfrm>
            <a:off x="11728948" y="6385422"/>
            <a:ext cx="288000" cy="288000"/>
          </a:xfrm>
          <a:prstGeom prst="ellipse">
            <a:avLst/>
          </a:prstGeom>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2045834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n-US" noProof="0"/>
          </a:p>
        </p:txBody>
      </p:sp>
      <p:sp>
        <p:nvSpPr>
          <p:cNvPr id="13" name="Forma libre: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n-US" noProof="0"/>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noProof="0"/>
              <a:t>Inserte o arrastre y coloque su foto</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a:t>Haga clic para modificar el estilo de título del patrón</a:t>
            </a:r>
            <a:endParaRPr lang="es" noProof="0"/>
          </a:p>
        </p:txBody>
      </p:sp>
      <p:sp>
        <p:nvSpPr>
          <p:cNvPr id="11" name="Marcador de posición de tex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4" name="Marcador de pie de página 3">
            <a:extLst>
              <a:ext uri="{FF2B5EF4-FFF2-40B4-BE49-F238E27FC236}">
                <a16:creationId xmlns:a16="http://schemas.microsoft.com/office/drawing/2014/main" id="{BEF37FB2-C8E4-48B7-AD0B-D7D416D5BA06}"/>
              </a:ext>
            </a:extLst>
          </p:cNvPr>
          <p:cNvSpPr>
            <a:spLocks noGrp="1"/>
          </p:cNvSpPr>
          <p:nvPr>
            <p:ph type="ftr" sz="quarter" idx="14"/>
          </p:nvPr>
        </p:nvSpPr>
        <p:spPr>
          <a:xfrm>
            <a:off x="432000" y="6365893"/>
            <a:ext cx="4114800" cy="226714"/>
          </a:xfrm>
          <a:prstGeom prst="rect">
            <a:avLst/>
          </a:prstGeom>
        </p:spPr>
        <p:txBody>
          <a:bodyPr rtlCol="0"/>
          <a:lstStyle/>
          <a:p>
            <a:pPr rtl="0"/>
            <a:endParaRPr lang="en-US" noProof="0"/>
          </a:p>
        </p:txBody>
      </p:sp>
      <p:sp>
        <p:nvSpPr>
          <p:cNvPr id="5" name="Marcador de posición de número de diapositiva 4">
            <a:extLst>
              <a:ext uri="{FF2B5EF4-FFF2-40B4-BE49-F238E27FC236}">
                <a16:creationId xmlns:a16="http://schemas.microsoft.com/office/drawing/2014/main" id="{15922EC6-D3E6-47C7-AA58-7987C644DB64}"/>
              </a:ext>
            </a:extLst>
          </p:cNvPr>
          <p:cNvSpPr>
            <a:spLocks noGrp="1"/>
          </p:cNvSpPr>
          <p:nvPr>
            <p:ph type="sldNum" sz="quarter" idx="15"/>
          </p:nvPr>
        </p:nvSpPr>
        <p:spPr>
          <a:xfrm>
            <a:off x="11728948" y="6385422"/>
            <a:ext cx="288000" cy="288000"/>
          </a:xfrm>
          <a:prstGeom prst="ellipse">
            <a:avLst/>
          </a:prstGeom>
        </p:spPr>
        <p:txBody>
          <a:bodyPr rtlCol="0"/>
          <a:lstStyle/>
          <a:p>
            <a:pPr algn="ctr" rtl="0"/>
            <a:fld id="{B67B645E-C5E5-4727-B977-D372A0AA71D9}" type="slidenum">
              <a:rPr lang="en-US" noProof="0" smtClean="0"/>
              <a:pPr algn="ctr" rtl="0"/>
              <a:t>‹Nº›</a:t>
            </a:fld>
            <a:endParaRPr lang="en-US" noProof="0"/>
          </a:p>
        </p:txBody>
      </p:sp>
    </p:spTree>
    <p:extLst>
      <p:ext uri="{BB962C8B-B14F-4D97-AF65-F5344CB8AC3E}">
        <p14:creationId xmlns:p14="http://schemas.microsoft.com/office/powerpoint/2010/main" val="359704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620CAC-99F2-4CA4-9021-54EAB4A44EA0}" type="datetimeFigureOut">
              <a:rPr lang="es-SV" smtClean="0"/>
              <a:t>16/11/2023</a:t>
            </a:fld>
            <a:endParaRPr lang="es-SV"/>
          </a:p>
        </p:txBody>
      </p:sp>
      <p:sp>
        <p:nvSpPr>
          <p:cNvPr id="5" name="Footer Placeholder 4"/>
          <p:cNvSpPr>
            <a:spLocks noGrp="1"/>
          </p:cNvSpPr>
          <p:nvPr>
            <p:ph type="ftr" sz="quarter" idx="11"/>
          </p:nvPr>
        </p:nvSpPr>
        <p:spPr>
          <a:xfrm>
            <a:off x="432000" y="6365893"/>
            <a:ext cx="4114800" cy="226714"/>
          </a:xfrm>
          <a:prstGeom prst="rect">
            <a:avLst/>
          </a:prstGeom>
        </p:spPr>
        <p:txBody>
          <a:bodyPr/>
          <a:lstStyle/>
          <a:p>
            <a:endParaRPr lang="es-SV"/>
          </a:p>
        </p:txBody>
      </p:sp>
      <p:sp>
        <p:nvSpPr>
          <p:cNvPr id="6" name="Slide Number Placeholder 5"/>
          <p:cNvSpPr>
            <a:spLocks noGrp="1"/>
          </p:cNvSpPr>
          <p:nvPr>
            <p:ph type="sldNum" sz="quarter" idx="12"/>
          </p:nvPr>
        </p:nvSpPr>
        <p:spPr>
          <a:xfrm>
            <a:off x="11728948" y="6385422"/>
            <a:ext cx="288000" cy="288000"/>
          </a:xfrm>
          <a:prstGeom prst="ellipse">
            <a:avLst/>
          </a:prstGeom>
        </p:spPr>
        <p:txBody>
          <a:bodyPr/>
          <a:lstStyle/>
          <a:p>
            <a:fld id="{14C49E90-9B07-455B-B747-ED8E7058E4E6}" type="slidenum">
              <a:rPr lang="es-SV" smtClean="0"/>
              <a:t>‹Nº›</a:t>
            </a:fld>
            <a:endParaRPr lang="es-SV"/>
          </a:p>
        </p:txBody>
      </p:sp>
    </p:spTree>
    <p:extLst>
      <p:ext uri="{BB962C8B-B14F-4D97-AF65-F5344CB8AC3E}">
        <p14:creationId xmlns:p14="http://schemas.microsoft.com/office/powerpoint/2010/main" val="1875902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F1163-FEA6-47DD-A722-495EBE53F562}"/>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CC004A4-39F1-4A61-A017-B1B76FD891F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2A99E49C-99F3-4EB0-AB54-5FE6EA6435A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D7933BFC-617B-4A75-B838-3C8885F3252A}"/>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6" name="Marcador de pie de página 5">
            <a:extLst>
              <a:ext uri="{FF2B5EF4-FFF2-40B4-BE49-F238E27FC236}">
                <a16:creationId xmlns:a16="http://schemas.microsoft.com/office/drawing/2014/main" id="{03B1DE53-3D42-4D25-8206-1CE8ADF57A7D}"/>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4443A6FD-2D8B-49E8-8779-38262A8992F0}"/>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39704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55407-13AC-418D-A3F7-591CDBB894E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81856215-30E9-4841-9A09-0A248C1E2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78281B2-28C7-41A3-B29D-9C4987D769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8025969-B36F-4499-9F59-1D3271CAC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D8CB9D-CDA2-4342-8595-33DC2E02C9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B96F2AF8-5A46-4ADB-B488-577E2896B14C}"/>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8" name="Marcador de pie de página 7">
            <a:extLst>
              <a:ext uri="{FF2B5EF4-FFF2-40B4-BE49-F238E27FC236}">
                <a16:creationId xmlns:a16="http://schemas.microsoft.com/office/drawing/2014/main" id="{55167D7E-D00F-4937-8D01-B9965F94B802}"/>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1FC314F9-E5AA-4109-B19F-3B4CC3444ACF}"/>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63927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71268-E8FB-42C5-AC18-0CA6B21ADBE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94B28FED-B0ED-4851-AB79-3CC6A338AA26}"/>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4" name="Marcador de pie de página 3">
            <a:extLst>
              <a:ext uri="{FF2B5EF4-FFF2-40B4-BE49-F238E27FC236}">
                <a16:creationId xmlns:a16="http://schemas.microsoft.com/office/drawing/2014/main" id="{51378153-F9BD-4791-A19F-EB3ADF70975A}"/>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8E0FA47C-E779-4FC9-985E-DB5627FA76AF}"/>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4806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0E5935-8717-4919-A2CD-15076FDE7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Tree>
    <p:extLst>
      <p:ext uri="{BB962C8B-B14F-4D97-AF65-F5344CB8AC3E}">
        <p14:creationId xmlns:p14="http://schemas.microsoft.com/office/powerpoint/2010/main" val="353458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3F9C8-A218-477B-87ED-4CF2C62728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9845F092-D122-4BA7-B065-C875D3769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2C0EFC21-8F3D-4834-B78B-BCA9AB1D6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56A82-6D3B-46AA-A486-D36F57F803BE}"/>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6" name="Marcador de pie de página 5">
            <a:extLst>
              <a:ext uri="{FF2B5EF4-FFF2-40B4-BE49-F238E27FC236}">
                <a16:creationId xmlns:a16="http://schemas.microsoft.com/office/drawing/2014/main" id="{8C0A8437-AF64-4355-9AA1-8659C165D8D7}"/>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B2B8D1F-498B-4F84-B8E0-A6D080BAA7F4}"/>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6477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AE9FCD-B8C2-46EF-AD34-5B3B6AE97A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2A0B3B7A-F59A-4C91-AC12-12A7A5283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C4C3FB-4892-409B-8EEB-DD800105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7F3F72-3B08-4D1C-9BDC-399842987BB5}"/>
              </a:ext>
            </a:extLst>
          </p:cNvPr>
          <p:cNvSpPr>
            <a:spLocks noGrp="1"/>
          </p:cNvSpPr>
          <p:nvPr>
            <p:ph type="dt" sz="half" idx="10"/>
          </p:nvPr>
        </p:nvSpPr>
        <p:spPr/>
        <p:txBody>
          <a:bodyPr/>
          <a:lstStyle/>
          <a:p>
            <a:fld id="{EDB770E0-B254-46C6-80BD-AA41F988AA15}" type="datetimeFigureOut">
              <a:rPr lang="es-SV" smtClean="0"/>
              <a:t>16/11/2023</a:t>
            </a:fld>
            <a:endParaRPr lang="es-SV"/>
          </a:p>
        </p:txBody>
      </p:sp>
      <p:sp>
        <p:nvSpPr>
          <p:cNvPr id="6" name="Marcador de pie de página 5">
            <a:extLst>
              <a:ext uri="{FF2B5EF4-FFF2-40B4-BE49-F238E27FC236}">
                <a16:creationId xmlns:a16="http://schemas.microsoft.com/office/drawing/2014/main" id="{98A619E4-FA5F-41DB-906F-44DC9955CA78}"/>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21A86FA6-FBF9-4F89-8D29-8FC28E8A2682}"/>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40219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560301-1F3B-4C16-9C3E-A69BE8347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69A7B75-4046-40C5-A0ED-18CBB005F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6068E9AC-6916-422F-B64D-C878ED410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770E0-B254-46C6-80BD-AA41F988AA15}" type="datetimeFigureOut">
              <a:rPr lang="es-SV" smtClean="0"/>
              <a:t>16/11/2023</a:t>
            </a:fld>
            <a:endParaRPr lang="es-SV"/>
          </a:p>
        </p:txBody>
      </p:sp>
      <p:sp>
        <p:nvSpPr>
          <p:cNvPr id="5" name="Marcador de pie de página 4">
            <a:extLst>
              <a:ext uri="{FF2B5EF4-FFF2-40B4-BE49-F238E27FC236}">
                <a16:creationId xmlns:a16="http://schemas.microsoft.com/office/drawing/2014/main" id="{D8DFE7B3-FC8D-484D-A337-483FD7F86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A7F09B17-93DD-4C7B-8801-B1E7268D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0E03-8F58-4CDF-8016-AD714939AAF8}" type="slidenum">
              <a:rPr lang="es-SV" smtClean="0"/>
              <a:t>‹Nº›</a:t>
            </a:fld>
            <a:endParaRPr lang="es-SV"/>
          </a:p>
        </p:txBody>
      </p:sp>
    </p:spTree>
    <p:extLst>
      <p:ext uri="{BB962C8B-B14F-4D97-AF65-F5344CB8AC3E}">
        <p14:creationId xmlns:p14="http://schemas.microsoft.com/office/powerpoint/2010/main" val="417753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p14="http://schemas.microsoft.com/office/powerpoint/2010/main" val="293202845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6" Type="http://schemas.openxmlformats.org/officeDocument/2006/relationships/image" Target="../media/image9.tmp"/><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859BD96-D9F2-4D4B-8871-63A00C30A913}"/>
              </a:ext>
            </a:extLst>
          </p:cNvPr>
          <p:cNvSpPr/>
          <p:nvPr/>
        </p:nvSpPr>
        <p:spPr>
          <a:xfrm>
            <a:off x="0" y="1"/>
            <a:ext cx="12192000" cy="6857999"/>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4" name="Imagen 3">
            <a:extLst>
              <a:ext uri="{FF2B5EF4-FFF2-40B4-BE49-F238E27FC236}">
                <a16:creationId xmlns:a16="http://schemas.microsoft.com/office/drawing/2014/main" id="{C9872407-FD19-4420-BED2-F79628D4CBD8}"/>
              </a:ext>
            </a:extLst>
          </p:cNvPr>
          <p:cNvPicPr>
            <a:picLocks noChangeAspect="1"/>
          </p:cNvPicPr>
          <p:nvPr/>
        </p:nvPicPr>
        <p:blipFill rotWithShape="1">
          <a:blip r:embed="rId2">
            <a:extLst>
              <a:ext uri="{28A0092B-C50C-407E-A947-70E740481C1C}">
                <a14:useLocalDpi xmlns:a14="http://schemas.microsoft.com/office/drawing/2010/main" val="0"/>
              </a:ext>
            </a:extLst>
          </a:blip>
          <a:srcRect t="25882" b="26269"/>
          <a:stretch/>
        </p:blipFill>
        <p:spPr>
          <a:xfrm>
            <a:off x="3985937" y="2285999"/>
            <a:ext cx="4220126" cy="2019301"/>
          </a:xfrm>
          <a:prstGeom prst="rect">
            <a:avLst/>
          </a:prstGeom>
        </p:spPr>
      </p:pic>
    </p:spTree>
    <p:extLst>
      <p:ext uri="{BB962C8B-B14F-4D97-AF65-F5344CB8AC3E}">
        <p14:creationId xmlns:p14="http://schemas.microsoft.com/office/powerpoint/2010/main" val="41540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532060" y="874126"/>
            <a:ext cx="7127875" cy="863600"/>
          </a:xfrm>
          <a:prstGeom prst="rect">
            <a:avLst/>
          </a:prstGeom>
        </p:spPr>
        <p:txBody>
          <a:bodyPr>
            <a:normAutofit fontScale="90000"/>
          </a:bodyPr>
          <a:lstStyle/>
          <a:p>
            <a:pPr algn="ctr"/>
            <a:r>
              <a:rPr lang="es-ES" sz="4000" b="1" dirty="0">
                <a:solidFill>
                  <a:srgbClr val="002060"/>
                </a:solidFill>
              </a:rPr>
              <a:t>PRESUNCIÓN LEGAL </a:t>
            </a:r>
            <a:br>
              <a:rPr lang="es-ES" sz="2800" b="1" dirty="0">
                <a:solidFill>
                  <a:srgbClr val="FFFF00"/>
                </a:solidFill>
              </a:rPr>
            </a:br>
            <a:r>
              <a:rPr lang="es-ES" sz="2000" b="1" dirty="0">
                <a:solidFill>
                  <a:schemeClr val="tx1"/>
                </a:solidFill>
              </a:rPr>
              <a:t>BASE ESTIMATIVA, INDICIAL O PRESUNTA </a:t>
            </a:r>
            <a:br>
              <a:rPr lang="es-ES" sz="2000" b="1" dirty="0">
                <a:solidFill>
                  <a:schemeClr val="tx1"/>
                </a:solidFill>
              </a:rPr>
            </a:br>
            <a:r>
              <a:rPr lang="es-ES" sz="2000" b="1" dirty="0">
                <a:solidFill>
                  <a:schemeClr val="tx1"/>
                </a:solidFill>
              </a:rPr>
              <a:t>ART. 189 C.T.</a:t>
            </a:r>
            <a:endParaRPr lang="es-ES" sz="1800" b="1" dirty="0">
              <a:solidFill>
                <a:schemeClr val="tx1"/>
              </a:solidFill>
            </a:endParaRPr>
          </a:p>
        </p:txBody>
      </p:sp>
      <p:sp>
        <p:nvSpPr>
          <p:cNvPr id="4099" name="Rectangle 3"/>
          <p:cNvSpPr>
            <a:spLocks noGrp="1" noChangeArrowheads="1"/>
          </p:cNvSpPr>
          <p:nvPr>
            <p:ph type="subTitle" idx="4294967295"/>
          </p:nvPr>
        </p:nvSpPr>
        <p:spPr>
          <a:xfrm>
            <a:off x="1846261" y="2072274"/>
            <a:ext cx="8499475" cy="3479800"/>
          </a:xfrm>
          <a:prstGeom prst="rect">
            <a:avLst/>
          </a:prstGeom>
        </p:spPr>
        <p:txBody>
          <a:bodyPr/>
          <a:lstStyle/>
          <a:p>
            <a:pPr marL="365125" indent="-280988" algn="just"/>
            <a:r>
              <a:rPr lang="es-ES" sz="2800" dirty="0"/>
              <a:t>Cuando la Administración Tributaria no pudiere por cualquier circunstancia determinar el tributo o la obligación fiscal con conocimiento cierto de la materia imponible, lo estimará en función de </a:t>
            </a:r>
            <a:r>
              <a:rPr lang="es-ES" sz="2800" dirty="0">
                <a:solidFill>
                  <a:srgbClr val="0033CC"/>
                </a:solidFill>
              </a:rPr>
              <a:t>los elementos conocidos</a:t>
            </a:r>
            <a:r>
              <a:rPr lang="es-ES" sz="2800" dirty="0"/>
              <a:t> que permitan presumir la existencia y magnitud de la base imponible y de las obligaciones tributarias respectivas. </a:t>
            </a:r>
          </a:p>
        </p:txBody>
      </p:sp>
    </p:spTree>
    <p:extLst>
      <p:ext uri="{BB962C8B-B14F-4D97-AF65-F5344CB8AC3E}">
        <p14:creationId xmlns:p14="http://schemas.microsoft.com/office/powerpoint/2010/main" val="150782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E9DB0E-3F34-4E50-8D90-E4E59BAB0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7 Título"/>
          <p:cNvSpPr>
            <a:spLocks noGrp="1"/>
          </p:cNvSpPr>
          <p:nvPr>
            <p:ph type="title" idx="4294967295"/>
          </p:nvPr>
        </p:nvSpPr>
        <p:spPr>
          <a:xfrm>
            <a:off x="1991518" y="915053"/>
            <a:ext cx="8208963" cy="1644650"/>
          </a:xfrm>
          <a:prstGeom prst="rect">
            <a:avLst/>
          </a:prstGeom>
          <a:noFill/>
          <a:ln>
            <a:noFill/>
          </a:ln>
        </p:spPr>
        <p:txBody>
          <a:bodyPr vert="horz" lIns="71993" tIns="107989" rIns="71993" bIns="107989" rtlCol="0" anchor="ctr">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ES_tradnl" sz="4400" dirty="0">
                <a:ln w="50800"/>
                <a:solidFill>
                  <a:schemeClr val="tx1"/>
                </a:solidFill>
                <a:latin typeface="Cooper Black" pitchFamily="18" charset="0"/>
              </a:rPr>
              <a:t>OBLIGACIONES FORMALES</a:t>
            </a:r>
            <a:br>
              <a:rPr lang="es-ES_tradnl" sz="4400" dirty="0">
                <a:ln w="50800"/>
                <a:solidFill>
                  <a:schemeClr val="tx1"/>
                </a:solidFill>
                <a:latin typeface="Cooper Black" pitchFamily="18" charset="0"/>
              </a:rPr>
            </a:br>
            <a:r>
              <a:rPr lang="es-ES_tradnl" sz="4400" dirty="0">
                <a:ln w="50800"/>
                <a:solidFill>
                  <a:schemeClr val="tx1"/>
                </a:solidFill>
                <a:latin typeface="Cooper Black" pitchFamily="18" charset="0"/>
              </a:rPr>
              <a:t>RESPECTO DE LOS INVENTARIOS</a:t>
            </a:r>
            <a:endParaRPr lang="es-ES" sz="4400" dirty="0">
              <a:ln w="50800"/>
              <a:solidFill>
                <a:schemeClr val="tx1"/>
              </a:solidFill>
              <a:latin typeface="Cooper Black" pitchFamily="18" charset="0"/>
            </a:endParaRPr>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877" y="2685746"/>
            <a:ext cx="4482126" cy="404621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8545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by="(-#ppt_w*2)" calcmode="lin" valueType="num">
                                      <p:cBhvr rctx="PPT">
                                        <p:cTn id="7" dur="250" autoRev="1" fill="hold">
                                          <p:stCondLst>
                                            <p:cond delay="0"/>
                                          </p:stCondLst>
                                        </p:cTn>
                                        <p:tgtEl>
                                          <p:spTgt spid="7170"/>
                                        </p:tgtEl>
                                        <p:attrNameLst>
                                          <p:attrName>ppt_w</p:attrName>
                                        </p:attrNameLst>
                                      </p:cBhvr>
                                    </p:anim>
                                    <p:anim by="(#ppt_w*0.50)" calcmode="lin" valueType="num">
                                      <p:cBhvr>
                                        <p:cTn id="8" dur="250" decel="50000" autoRev="1" fill="hold">
                                          <p:stCondLst>
                                            <p:cond delay="0"/>
                                          </p:stCondLst>
                                        </p:cTn>
                                        <p:tgtEl>
                                          <p:spTgt spid="7170"/>
                                        </p:tgtEl>
                                        <p:attrNameLst>
                                          <p:attrName>ppt_x</p:attrName>
                                        </p:attrNameLst>
                                      </p:cBhvr>
                                    </p:anim>
                                    <p:anim from="(-#ppt_h/2)" to="(#ppt_y)" calcmode="lin" valueType="num">
                                      <p:cBhvr>
                                        <p:cTn id="9" dur="500" fill="hold">
                                          <p:stCondLst>
                                            <p:cond delay="0"/>
                                          </p:stCondLst>
                                        </p:cTn>
                                        <p:tgtEl>
                                          <p:spTgt spid="7170"/>
                                        </p:tgtEl>
                                        <p:attrNameLst>
                                          <p:attrName>ppt_y</p:attrName>
                                        </p:attrNameLst>
                                      </p:cBhvr>
                                    </p:anim>
                                    <p:animRot by="21600000">
                                      <p:cBhvr>
                                        <p:cTn id="10" dur="500" fill="hold">
                                          <p:stCondLst>
                                            <p:cond delay="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1524001" y="476672"/>
            <a:ext cx="4664429" cy="3960440"/>
            <a:chOff x="966769" y="1556792"/>
            <a:chExt cx="3697660" cy="3697660"/>
          </a:xfrm>
        </p:grpSpPr>
        <p:sp>
          <p:nvSpPr>
            <p:cNvPr id="6" name="3 Arco de bloque"/>
            <p:cNvSpPr/>
            <p:nvPr/>
          </p:nvSpPr>
          <p:spPr>
            <a:xfrm>
              <a:off x="966769" y="1556792"/>
              <a:ext cx="3697660" cy="3697660"/>
            </a:xfrm>
            <a:prstGeom prst="blockArc">
              <a:avLst>
                <a:gd name="adj1" fmla="val 18900000"/>
                <a:gd name="adj2" fmla="val 2700000"/>
                <a:gd name="adj3" fmla="val 584"/>
              </a:avLst>
            </a:prstGeom>
            <a:solidFill>
              <a:srgbClr val="FF0000"/>
            </a:solidFill>
            <a:ln>
              <a:solidFill>
                <a:srgbClr val="FF00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s-SV"/>
            </a:p>
          </p:txBody>
        </p:sp>
        <p:sp>
          <p:nvSpPr>
            <p:cNvPr id="11" name="8 Llamada de flecha a la derecha"/>
            <p:cNvSpPr/>
            <p:nvPr/>
          </p:nvSpPr>
          <p:spPr>
            <a:xfrm>
              <a:off x="1470826" y="2395972"/>
              <a:ext cx="2376264" cy="2019300"/>
            </a:xfrm>
            <a:prstGeom prst="rightArrowCallout">
              <a:avLst>
                <a:gd name="adj1" fmla="val 25000"/>
                <a:gd name="adj2" fmla="val 50000"/>
                <a:gd name="adj3" fmla="val 8103"/>
                <a:gd name="adj4" fmla="val 88525"/>
              </a:avLst>
            </a:prstGeom>
            <a:solidFill>
              <a:srgbClr val="705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SV" sz="2400" b="1" dirty="0">
                  <a:latin typeface="Tahoma" panose="020B0604030504040204" pitchFamily="34" charset="0"/>
                  <a:ea typeface="Tahoma" panose="020B0604030504040204" pitchFamily="34" charset="0"/>
                  <a:cs typeface="Tahoma" panose="020B0604030504040204" pitchFamily="34" charset="0"/>
                </a:rPr>
                <a:t>Las Obligaciones Tributarias son de 2 Tipos:</a:t>
              </a:r>
            </a:p>
          </p:txBody>
        </p:sp>
      </p:grpSp>
      <p:grpSp>
        <p:nvGrpSpPr>
          <p:cNvPr id="16" name="15 Grupo"/>
          <p:cNvGrpSpPr/>
          <p:nvPr/>
        </p:nvGrpSpPr>
        <p:grpSpPr>
          <a:xfrm>
            <a:off x="5585390" y="1247834"/>
            <a:ext cx="4543058" cy="979596"/>
            <a:chOff x="4061390" y="2327955"/>
            <a:chExt cx="4543058" cy="979596"/>
          </a:xfrm>
        </p:grpSpPr>
        <p:sp>
          <p:nvSpPr>
            <p:cNvPr id="7" name="4 Forma libre"/>
            <p:cNvSpPr/>
            <p:nvPr/>
          </p:nvSpPr>
          <p:spPr>
            <a:xfrm>
              <a:off x="4551188" y="2425915"/>
              <a:ext cx="4053260" cy="783677"/>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00487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822268">
                <a:lnSpc>
                  <a:spcPct val="120000"/>
                </a:lnSpc>
              </a:pPr>
              <a:r>
                <a:rPr lang="es-SV"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Formales </a:t>
              </a:r>
              <a:endParaRPr lang="es-SV"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1822268">
                <a:lnSpc>
                  <a:spcPct val="120000"/>
                </a:lnSpc>
              </a:pPr>
              <a:r>
                <a:rPr lang="es-SV" sz="1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[dar, hacer o no hacer algo…]</a:t>
              </a:r>
            </a:p>
          </p:txBody>
        </p:sp>
        <p:sp>
          <p:nvSpPr>
            <p:cNvPr id="8" name="5 Elipse"/>
            <p:cNvSpPr/>
            <p:nvPr/>
          </p:nvSpPr>
          <p:spPr>
            <a:xfrm>
              <a:off x="4061390" y="2327955"/>
              <a:ext cx="979596" cy="979596"/>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4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grpSp>
      <p:grpSp>
        <p:nvGrpSpPr>
          <p:cNvPr id="17" name="16 Grupo"/>
          <p:cNvGrpSpPr/>
          <p:nvPr/>
        </p:nvGrpSpPr>
        <p:grpSpPr>
          <a:xfrm>
            <a:off x="5585390" y="2423570"/>
            <a:ext cx="4543058" cy="979596"/>
            <a:chOff x="4061390" y="3503691"/>
            <a:chExt cx="4543058" cy="979596"/>
          </a:xfrm>
        </p:grpSpPr>
        <p:sp>
          <p:nvSpPr>
            <p:cNvPr id="9" name="6 Forma libre"/>
            <p:cNvSpPr/>
            <p:nvPr/>
          </p:nvSpPr>
          <p:spPr>
            <a:xfrm>
              <a:off x="4551188" y="3601651"/>
              <a:ext cx="4053260" cy="783677"/>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00487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rmAutofit fontScale="25000" lnSpcReduction="2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822268">
                <a:lnSpc>
                  <a:spcPct val="140000"/>
                </a:lnSpc>
              </a:pPr>
              <a:r>
                <a:rPr lang="es-SV" sz="9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Sustantivas</a:t>
              </a:r>
            </a:p>
            <a:p>
              <a:pPr algn="ctr" defTabSz="1822268">
                <a:lnSpc>
                  <a:spcPct val="140000"/>
                </a:lnSpc>
              </a:pPr>
              <a:r>
                <a:rPr lang="es-SV" sz="7200" dirty="0">
                  <a:latin typeface="Tahoma" panose="020B0604030504040204" pitchFamily="34" charset="0"/>
                  <a:ea typeface="Tahoma" panose="020B0604030504040204" pitchFamily="34" charset="0"/>
                  <a:cs typeface="Tahoma" panose="020B0604030504040204" pitchFamily="34" charset="0"/>
                </a:rPr>
                <a:t>[Pago de los tributos…]</a:t>
              </a:r>
            </a:p>
          </p:txBody>
        </p:sp>
        <p:sp>
          <p:nvSpPr>
            <p:cNvPr id="10" name="7 Elipse"/>
            <p:cNvSpPr/>
            <p:nvPr/>
          </p:nvSpPr>
          <p:spPr>
            <a:xfrm>
              <a:off x="4061390" y="3503691"/>
              <a:ext cx="979596" cy="979596"/>
            </a:xfrm>
            <a:prstGeom prst="ellips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4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SV" sz="4400" dirty="0"/>
            </a:p>
          </p:txBody>
        </p:sp>
      </p:grpSp>
      <p:sp>
        <p:nvSpPr>
          <p:cNvPr id="14" name="13 Rectángulo"/>
          <p:cNvSpPr/>
          <p:nvPr/>
        </p:nvSpPr>
        <p:spPr>
          <a:xfrm>
            <a:off x="2135560" y="4149080"/>
            <a:ext cx="8136904" cy="1512168"/>
          </a:xfrm>
          <a:prstGeom prst="rect">
            <a:avLst/>
          </a:prstGeom>
          <a:solidFill>
            <a:srgbClr val="FFC9C9"/>
          </a:solidFill>
          <a:ln>
            <a:noFill/>
          </a:ln>
          <a:effectLst/>
          <a:scene3d>
            <a:camera prst="perspectiveAbove"/>
            <a:lightRig rig="chilly" dir="t">
              <a:rot lat="0" lon="0" rev="18480000"/>
            </a:lightRig>
          </a:scene3d>
          <a:sp3d prstMaterial="clear">
            <a:bevelT h="63500"/>
          </a:sp3d>
        </p:spPr>
        <p:txBody>
          <a:bodyPr wrap="square" lIns="179982" tIns="179982" rIns="251975" bIns="179982" anchor="ctr" anchorCtr="0">
            <a:noAutofit/>
          </a:bodyPr>
          <a:lstStyle/>
          <a:p>
            <a:pPr algn="just"/>
            <a:r>
              <a:rPr lang="es-SV" sz="2200" dirty="0">
                <a:latin typeface="Tahoma" panose="020B0604030504040204" pitchFamily="34" charset="0"/>
                <a:ea typeface="Tahoma" panose="020B0604030504040204" pitchFamily="34" charset="0"/>
                <a:cs typeface="Tahoma" panose="020B0604030504040204" pitchFamily="34" charset="0"/>
              </a:rPr>
              <a:t>Y….. Conforme lo dispuesto en el Artículo 230 CT “</a:t>
            </a:r>
            <a:r>
              <a:rPr lang="es-SV" sz="2200" b="1"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Es responsable de la infracción el sujeto pasivo </a:t>
            </a:r>
            <a:r>
              <a:rPr lang="es-SV" sz="2200" b="1" i="1" u="sng"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de las obligaciones establecidas</a:t>
            </a:r>
            <a:r>
              <a:rPr lang="es-SV" sz="2200" b="1"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en las leyes tributarias respectivas, </a:t>
            </a:r>
            <a:r>
              <a:rPr lang="es-SV" sz="2200" b="1" i="1" u="sng"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que no las cumplan en el tiempo y forma debida</a:t>
            </a:r>
            <a:r>
              <a:rPr lang="es-SV" sz="2200" b="1" i="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r>
              <a:rPr lang="es-SV" sz="2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997287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1280160" y="465790"/>
            <a:ext cx="9706708" cy="838200"/>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t"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n-US" altLang="es-SV" sz="28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t>“INVENTARIOS” – TIENE VARIAS OBLIGACIONES</a:t>
            </a:r>
            <a:br>
              <a:rPr lang="en-US" altLang="es-SV" sz="2800" dirty="0">
                <a:ln w="50800"/>
                <a:solidFill>
                  <a:srgbClr val="FFFF00"/>
                </a:solidFill>
                <a:effectLst>
                  <a:reflection blurRad="6350" stA="55000" endA="300" endPos="45500" dir="5400000" sy="-100000" algn="bl" rotWithShape="0"/>
                </a:effectLst>
                <a:latin typeface="Cooper Black" panose="0208090404030B020404" pitchFamily="18" charset="0"/>
              </a:rPr>
            </a:br>
            <a:br>
              <a:rPr lang="en-US" altLang="es-SV" sz="1000" dirty="0">
                <a:ln w="50800"/>
                <a:solidFill>
                  <a:srgbClr val="FFFF00"/>
                </a:solidFill>
                <a:effectLst>
                  <a:reflection blurRad="6350" stA="55000" endA="300" endPos="45500" dir="5400000" sy="-100000" algn="bl" rotWithShape="0"/>
                </a:effectLst>
                <a:latin typeface="Cooper Black" panose="0208090404030B020404" pitchFamily="18" charset="0"/>
              </a:rPr>
            </a:br>
            <a:r>
              <a:rPr lang="en-US" altLang="es-SV" sz="2000" dirty="0">
                <a:ln w="50800"/>
                <a:solidFill>
                  <a:schemeClr val="tx1"/>
                </a:solidFill>
                <a:effectLst>
                  <a:reflection blurRad="6350" stA="55000" endA="300" endPos="45500" dir="5400000" sy="-100000" algn="bl" rotWithShape="0"/>
                </a:effectLst>
                <a:latin typeface="Helvetica" panose="020B0604020202020204" pitchFamily="34" charset="0"/>
                <a:cs typeface="Helvetica" panose="020B0604020202020204" pitchFamily="34" charset="0"/>
              </a:rPr>
              <a:t>[ARTS 227 CT]</a:t>
            </a:r>
          </a:p>
        </p:txBody>
      </p:sp>
      <p:sp>
        <p:nvSpPr>
          <p:cNvPr id="4" name="3 Rectángulo"/>
          <p:cNvSpPr/>
          <p:nvPr/>
        </p:nvSpPr>
        <p:spPr>
          <a:xfrm>
            <a:off x="1517276" y="1352935"/>
            <a:ext cx="9157447" cy="453165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290880" tIns="290880" rIns="290880" bIns="290880" anchor="ctr" anchorCtr="0">
            <a:normAutofit/>
          </a:bodyPr>
          <a:lstStyle/>
          <a:p>
            <a:pPr algn="just"/>
            <a:r>
              <a:rPr lang="es-SV" sz="2400" b="1" dirty="0">
                <a:solidFill>
                  <a:srgbClr val="000000"/>
                </a:solidFill>
                <a:effectLst>
                  <a:outerShdw blurRad="50800" dist="38100" dir="2700000" algn="tl">
                    <a:srgbClr val="000000">
                      <a:alpha val="40000"/>
                    </a:srgbClr>
                  </a:outerShdw>
                </a:effectLst>
                <a:latin typeface="Tahoma" panose="020B0604030504040204" pitchFamily="34" charset="0"/>
                <a:ea typeface="Tahoma" panose="020B0604030504040204" pitchFamily="34" charset="0"/>
                <a:cs typeface="Tahoma" panose="020B0604030504040204" pitchFamily="34" charset="0"/>
              </a:rPr>
              <a:t>Independencia y Especificidad de las infracciones. </a:t>
            </a:r>
            <a:endParaRPr lang="es-SV"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s-SV"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r>
              <a:rPr lang="es-SV" sz="2400" dirty="0">
                <a:solidFill>
                  <a:srgbClr val="000000"/>
                </a:solidFill>
                <a:latin typeface="Tahoma" panose="020B0604030504040204" pitchFamily="34" charset="0"/>
                <a:ea typeface="Tahoma" panose="020B0604030504040204" pitchFamily="34" charset="0"/>
                <a:cs typeface="Tahoma" panose="020B0604030504040204" pitchFamily="34" charset="0"/>
              </a:rPr>
              <a:t>Artículo 227.- </a:t>
            </a:r>
            <a:r>
              <a:rPr lang="es-SV" sz="240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 incumplimiento de cada obligación tributaria</a:t>
            </a:r>
            <a:r>
              <a:rPr lang="es-SV"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SV" sz="2400" dirty="0">
                <a:solidFill>
                  <a:schemeClr val="accent1">
                    <a:lumMod val="75000"/>
                    <a:lumOff val="25000"/>
                  </a:schemeClr>
                </a:solidFill>
                <a:latin typeface="Tahoma" panose="020B0604030504040204" pitchFamily="34" charset="0"/>
                <a:ea typeface="Tahoma" panose="020B0604030504040204" pitchFamily="34" charset="0"/>
                <a:cs typeface="Tahoma" panose="020B0604030504040204" pitchFamily="34" charset="0"/>
              </a:rPr>
              <a:t>constituirá una infracción independiente</a:t>
            </a:r>
            <a:r>
              <a:rPr lang="es-SV"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s-SV" sz="2400" dirty="0">
                <a:solidFill>
                  <a:srgbClr val="C00000"/>
                </a:solidFill>
                <a:latin typeface="Tahoma" panose="020B0604030504040204" pitchFamily="34" charset="0"/>
                <a:ea typeface="Tahoma" panose="020B0604030504040204" pitchFamily="34" charset="0"/>
                <a:cs typeface="Tahoma" panose="020B0604030504040204" pitchFamily="34" charset="0"/>
              </a:rPr>
              <a:t>aún cuando tengan origen en un mismo hecho</a:t>
            </a:r>
            <a:r>
              <a:rPr lang="es-SV" sz="2400" dirty="0">
                <a:solidFill>
                  <a:srgbClr val="000000"/>
                </a:solidFill>
                <a:latin typeface="Tahoma" panose="020B0604030504040204" pitchFamily="34" charset="0"/>
                <a:ea typeface="Tahoma" panose="020B0604030504040204" pitchFamily="34" charset="0"/>
                <a:cs typeface="Tahoma" panose="020B0604030504040204" pitchFamily="34" charset="0"/>
              </a:rPr>
              <a:t>. En consecuencia, </a:t>
            </a:r>
            <a:r>
              <a:rPr lang="es-SV" sz="2400" dirty="0">
                <a:solidFill>
                  <a:schemeClr val="accent1">
                    <a:lumMod val="75000"/>
                    <a:lumOff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 sancionarán en forma independiente</a:t>
            </a:r>
            <a:r>
              <a:rPr lang="es-SV" sz="2400" dirty="0">
                <a:solidFill>
                  <a:srgbClr val="000000"/>
                </a:solidFill>
                <a:latin typeface="Tahoma" panose="020B0604030504040204" pitchFamily="34" charset="0"/>
                <a:ea typeface="Tahoma" panose="020B0604030504040204" pitchFamily="34" charset="0"/>
                <a:cs typeface="Tahoma" panose="020B0604030504040204" pitchFamily="34" charset="0"/>
              </a:rPr>
              <a:t>, aplicando la sanción prevista para cada infracción específica, sin perjuicio de que pueda hacerse en un sólo acto. </a:t>
            </a:r>
            <a:r>
              <a:rPr lang="es-SV" sz="20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[en una sola resolución pueden sancionarse todas las infracciones relacionadas con inventarios]</a:t>
            </a:r>
            <a:endParaRPr lang="es-SV" sz="24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72205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7" y="2032840"/>
            <a:ext cx="2142689" cy="274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12 Arco de bloque"/>
          <p:cNvSpPr/>
          <p:nvPr/>
        </p:nvSpPr>
        <p:spPr>
          <a:xfrm>
            <a:off x="-1914648" y="404664"/>
            <a:ext cx="5465335" cy="6624736"/>
          </a:xfrm>
          <a:prstGeom prst="blockArc">
            <a:avLst>
              <a:gd name="adj1" fmla="val 17393712"/>
              <a:gd name="adj2" fmla="val 4382129"/>
              <a:gd name="adj3" fmla="val 5183"/>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91431" tIns="45716" rIns="91431" bIns="45716" anchor="ctr" anchorCtr="0">
            <a:normAutofit/>
          </a:bodyPr>
          <a:lstStyle/>
          <a:p>
            <a:pPr algn="ctr"/>
            <a:endParaRPr lang="es-SV"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a:spLocks noGrp="1" noChangeArrowheads="1"/>
          </p:cNvSpPr>
          <p:nvPr>
            <p:ph type="title" idx="4294967295"/>
          </p:nvPr>
        </p:nvSpPr>
        <p:spPr>
          <a:xfrm>
            <a:off x="2363373" y="333375"/>
            <a:ext cx="8904849" cy="574675"/>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br>
              <a:rPr lang="en-US" altLang="es-SV" sz="9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br>
            <a:r>
              <a:rPr lang="en-US" altLang="es-SV" sz="24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t>“OBLIGACIONES A CUMPLIR RELACIONADAS CON INVENTARIOS”</a:t>
            </a:r>
            <a:br>
              <a:rPr lang="en-US" altLang="es-SV" sz="24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br>
            <a:br>
              <a:rPr lang="en-US" altLang="es-SV" sz="5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br>
            <a:r>
              <a:rPr lang="en-US" altLang="es-SV" sz="1600" dirty="0">
                <a:ln w="50800"/>
                <a:solidFill>
                  <a:schemeClr val="tx1"/>
                </a:solidFill>
                <a:effectLst>
                  <a:reflection blurRad="6350" stA="55000" endA="300" endPos="45500" dir="5400000" sy="-100000" algn="bl" rotWithShape="0"/>
                </a:effectLst>
                <a:latin typeface="Helvetica" panose="020B0604020202020204" pitchFamily="34" charset="0"/>
                <a:cs typeface="Helvetica" panose="020B0604020202020204" pitchFamily="34" charset="0"/>
              </a:rPr>
              <a:t>[ART 142 DEL CÓDIGO TRIBUTARIO]</a:t>
            </a:r>
          </a:p>
        </p:txBody>
      </p:sp>
      <p:grpSp>
        <p:nvGrpSpPr>
          <p:cNvPr id="7" name="6 Grupo"/>
          <p:cNvGrpSpPr/>
          <p:nvPr/>
        </p:nvGrpSpPr>
        <p:grpSpPr>
          <a:xfrm>
            <a:off x="2510876" y="1268760"/>
            <a:ext cx="8061843" cy="648072"/>
            <a:chOff x="2373500" y="2034074"/>
            <a:chExt cx="6192106" cy="881637"/>
          </a:xfrm>
        </p:grpSpPr>
        <p:sp>
          <p:nvSpPr>
            <p:cNvPr id="8" name="4 Forma libre"/>
            <p:cNvSpPr/>
            <p:nvPr/>
          </p:nvSpPr>
          <p:spPr>
            <a:xfrm>
              <a:off x="2804966" y="2034074"/>
              <a:ext cx="5760640" cy="881637"/>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00487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sz="20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Llevar Registros De Control De Inventarios </a:t>
              </a:r>
              <a:r>
                <a:rPr lang="es-SV" sz="2400" dirty="0">
                  <a:solidFill>
                    <a:schemeClr val="bg1"/>
                  </a:solidFill>
                </a:rPr>
                <a:t>[Inc. 1°]</a:t>
              </a:r>
            </a:p>
          </p:txBody>
        </p:sp>
        <p:sp>
          <p:nvSpPr>
            <p:cNvPr id="9" name="5 Elipse"/>
            <p:cNvSpPr/>
            <p:nvPr/>
          </p:nvSpPr>
          <p:spPr>
            <a:xfrm>
              <a:off x="2373500" y="2034074"/>
              <a:ext cx="572905" cy="881637"/>
            </a:xfrm>
            <a:prstGeom prst="ellips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grpSp>
      <p:grpSp>
        <p:nvGrpSpPr>
          <p:cNvPr id="10" name="9 Grupo"/>
          <p:cNvGrpSpPr/>
          <p:nvPr/>
        </p:nvGrpSpPr>
        <p:grpSpPr>
          <a:xfrm>
            <a:off x="2938481" y="2276872"/>
            <a:ext cx="7634238" cy="720080"/>
            <a:chOff x="2545040" y="3007413"/>
            <a:chExt cx="6275431" cy="894864"/>
          </a:xfrm>
          <a:solidFill>
            <a:srgbClr val="FF0000"/>
          </a:solidFill>
        </p:grpSpPr>
        <p:sp>
          <p:nvSpPr>
            <p:cNvPr id="11" name="6 Forma libre"/>
            <p:cNvSpPr/>
            <p:nvPr/>
          </p:nvSpPr>
          <p:spPr>
            <a:xfrm>
              <a:off x="2915815" y="3007413"/>
              <a:ext cx="5904656" cy="894863"/>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0" tIns="144000" rIns="144000" bIns="144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822268">
                <a:lnSpc>
                  <a:spcPct val="120000"/>
                </a:lnSpc>
              </a:pPr>
              <a:r>
                <a:rPr lang="es-SV" sz="1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Practicar inventario físico al comienzo del negocio y al final de cada ejercicio impositivo </a:t>
              </a:r>
              <a:r>
                <a:rPr lang="es-SV" sz="1800" dirty="0">
                  <a:solidFill>
                    <a:schemeClr val="bg1"/>
                  </a:solidFill>
                  <a:latin typeface="Tahoma" panose="020B0604030504040204" pitchFamily="34" charset="0"/>
                  <a:ea typeface="Tahoma" panose="020B0604030504040204" pitchFamily="34" charset="0"/>
                  <a:cs typeface="Tahoma" panose="020B0604030504040204" pitchFamily="34" charset="0"/>
                </a:rPr>
                <a:t>[Inciso 2°]</a:t>
              </a:r>
              <a:endParaRPr lang="es-SV" sz="1800" dirty="0">
                <a:solidFill>
                  <a:schemeClr val="bg1"/>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7 Elipse"/>
            <p:cNvSpPr/>
            <p:nvPr/>
          </p:nvSpPr>
          <p:spPr>
            <a:xfrm>
              <a:off x="2545040" y="3007413"/>
              <a:ext cx="558751" cy="894864"/>
            </a:xfrm>
            <a:prstGeom prst="ellipse">
              <a:avLst/>
            </a:prstGeom>
            <a:solidFill>
              <a:schemeClr val="accent4">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32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SV" sz="3200" dirty="0"/>
            </a:p>
          </p:txBody>
        </p:sp>
      </p:grpSp>
      <p:grpSp>
        <p:nvGrpSpPr>
          <p:cNvPr id="14" name="13 Grupo"/>
          <p:cNvGrpSpPr/>
          <p:nvPr/>
        </p:nvGrpSpPr>
        <p:grpSpPr>
          <a:xfrm>
            <a:off x="3164928" y="3385508"/>
            <a:ext cx="7407791" cy="691564"/>
            <a:chOff x="2539253" y="2356471"/>
            <a:chExt cx="6102939" cy="691564"/>
          </a:xfrm>
        </p:grpSpPr>
        <p:sp>
          <p:nvSpPr>
            <p:cNvPr id="15" name="4 Forma libre"/>
            <p:cNvSpPr/>
            <p:nvPr/>
          </p:nvSpPr>
          <p:spPr>
            <a:xfrm>
              <a:off x="2881552" y="2356471"/>
              <a:ext cx="5760640" cy="691564"/>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sz="20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Elaborar un detalle del inventario físico practicado </a:t>
              </a:r>
            </a:p>
            <a:p>
              <a:r>
                <a:rPr lang="es-SV" sz="2000" dirty="0">
                  <a:solidFill>
                    <a:schemeClr val="bg1"/>
                  </a:solidFill>
                  <a:latin typeface="Tahoma" panose="020B0604030504040204" pitchFamily="34" charset="0"/>
                  <a:ea typeface="Tahoma" panose="020B0604030504040204" pitchFamily="34" charset="0"/>
                  <a:cs typeface="Tahoma" panose="020B0604030504040204" pitchFamily="34" charset="0"/>
                </a:rPr>
                <a:t>[Inc. 4°]</a:t>
              </a:r>
            </a:p>
          </p:txBody>
        </p:sp>
        <p:sp>
          <p:nvSpPr>
            <p:cNvPr id="16" name="5 Elipse"/>
            <p:cNvSpPr/>
            <p:nvPr/>
          </p:nvSpPr>
          <p:spPr>
            <a:xfrm>
              <a:off x="2539253" y="2356471"/>
              <a:ext cx="547618" cy="691563"/>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3200" dirty="0">
                  <a:ln w="18415" cmpd="sng">
                    <a:noFill/>
                    <a:prstDash val="solid"/>
                  </a:ln>
                  <a:solidFill>
                    <a:srgbClr val="FFFFFF"/>
                  </a:solidFill>
                  <a:effectLst>
                    <a:outerShdw blurRad="63500" dir="3600000" algn="tl" rotWithShape="0">
                      <a:srgbClr val="000000">
                        <a:alpha val="70000"/>
                      </a:srgbClr>
                    </a:outerShdw>
                  </a:effectLst>
                </a:rPr>
                <a:t>3</a:t>
              </a:r>
            </a:p>
          </p:txBody>
        </p:sp>
      </p:grpSp>
      <p:grpSp>
        <p:nvGrpSpPr>
          <p:cNvPr id="18" name="17 Grupo"/>
          <p:cNvGrpSpPr/>
          <p:nvPr/>
        </p:nvGrpSpPr>
        <p:grpSpPr>
          <a:xfrm>
            <a:off x="2891746" y="4437113"/>
            <a:ext cx="7680973" cy="681024"/>
            <a:chOff x="2632580" y="2626527"/>
            <a:chExt cx="6079806" cy="681024"/>
          </a:xfrm>
        </p:grpSpPr>
        <p:sp>
          <p:nvSpPr>
            <p:cNvPr id="19" name="4 Forma libre"/>
            <p:cNvSpPr/>
            <p:nvPr/>
          </p:nvSpPr>
          <p:spPr>
            <a:xfrm>
              <a:off x="2951746" y="2626527"/>
              <a:ext cx="5760640" cy="681024"/>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705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sz="1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Presentar a la DGII el detalle del IF en medios magnéticos F983 </a:t>
              </a:r>
              <a:r>
                <a:rPr lang="es-SV" sz="1800" dirty="0">
                  <a:solidFill>
                    <a:schemeClr val="bg1"/>
                  </a:solidFill>
                  <a:latin typeface="Tahoma" panose="020B0604030504040204" pitchFamily="34" charset="0"/>
                  <a:ea typeface="Tahoma" panose="020B0604030504040204" pitchFamily="34" charset="0"/>
                  <a:cs typeface="Tahoma" panose="020B0604030504040204" pitchFamily="34" charset="0"/>
                </a:rPr>
                <a:t>[Inc. 5°]</a:t>
              </a:r>
            </a:p>
          </p:txBody>
        </p:sp>
        <p:sp>
          <p:nvSpPr>
            <p:cNvPr id="20" name="5 Elipse"/>
            <p:cNvSpPr/>
            <p:nvPr/>
          </p:nvSpPr>
          <p:spPr>
            <a:xfrm>
              <a:off x="2632580" y="2626527"/>
              <a:ext cx="549629" cy="681024"/>
            </a:xfrm>
            <a:prstGeom prst="ellipse">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2800" dirty="0">
                  <a:ln w="18415" cmpd="sng">
                    <a:noFill/>
                    <a:prstDash val="solid"/>
                  </a:ln>
                  <a:solidFill>
                    <a:srgbClr val="FFFFFF"/>
                  </a:solidFill>
                  <a:effectLst>
                    <a:outerShdw blurRad="63500" dir="3600000" algn="tl" rotWithShape="0">
                      <a:srgbClr val="000000">
                        <a:alpha val="70000"/>
                      </a:srgbClr>
                    </a:outerShdw>
                  </a:effectLst>
                </a:rPr>
                <a:t>4</a:t>
              </a:r>
            </a:p>
          </p:txBody>
        </p:sp>
      </p:grpSp>
      <p:grpSp>
        <p:nvGrpSpPr>
          <p:cNvPr id="22" name="21 Grupo"/>
          <p:cNvGrpSpPr/>
          <p:nvPr/>
        </p:nvGrpSpPr>
        <p:grpSpPr>
          <a:xfrm>
            <a:off x="2544282" y="5445224"/>
            <a:ext cx="8028437" cy="681024"/>
            <a:chOff x="2658673" y="2626527"/>
            <a:chExt cx="6053713" cy="681024"/>
          </a:xfrm>
        </p:grpSpPr>
        <p:sp>
          <p:nvSpPr>
            <p:cNvPr id="23" name="4 Forma libre"/>
            <p:cNvSpPr/>
            <p:nvPr/>
          </p:nvSpPr>
          <p:spPr>
            <a:xfrm>
              <a:off x="2951746" y="2626527"/>
              <a:ext cx="5760640" cy="681024"/>
            </a:xfrm>
            <a:custGeom>
              <a:avLst/>
              <a:gdLst>
                <a:gd name="connsiteX0" fmla="*/ 0 w 4053260"/>
                <a:gd name="connsiteY0" fmla="*/ 0 h 783677"/>
                <a:gd name="connsiteX1" fmla="*/ 4053260 w 4053260"/>
                <a:gd name="connsiteY1" fmla="*/ 0 h 783677"/>
                <a:gd name="connsiteX2" fmla="*/ 4053260 w 4053260"/>
                <a:gd name="connsiteY2" fmla="*/ 783677 h 783677"/>
                <a:gd name="connsiteX3" fmla="*/ 0 w 4053260"/>
                <a:gd name="connsiteY3" fmla="*/ 783677 h 783677"/>
                <a:gd name="connsiteX4" fmla="*/ 0 w 4053260"/>
                <a:gd name="connsiteY4" fmla="*/ 0 h 78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60" h="783677">
                  <a:moveTo>
                    <a:pt x="0" y="0"/>
                  </a:moveTo>
                  <a:lnTo>
                    <a:pt x="4053260" y="0"/>
                  </a:lnTo>
                  <a:lnTo>
                    <a:pt x="4053260" y="783677"/>
                  </a:lnTo>
                  <a:lnTo>
                    <a:pt x="0" y="783677"/>
                  </a:lnTo>
                  <a:lnTo>
                    <a:pt x="0" y="0"/>
                  </a:ln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044" tIns="104140" rIns="104140" bIns="10414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sz="1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Llevar el detalle de los bienes retirados o consumidos; mermas, evaporaciones o dilataciones </a:t>
              </a:r>
              <a:r>
                <a:rPr lang="es-SV" sz="1800" dirty="0">
                  <a:solidFill>
                    <a:schemeClr val="bg1"/>
                  </a:solidFill>
                  <a:latin typeface="Tahoma" panose="020B0604030504040204" pitchFamily="34" charset="0"/>
                  <a:ea typeface="Tahoma" panose="020B0604030504040204" pitchFamily="34" charset="0"/>
                  <a:cs typeface="Tahoma" panose="020B0604030504040204" pitchFamily="34" charset="0"/>
                </a:rPr>
                <a:t>[Inc. 4° Art 142-A]</a:t>
              </a:r>
              <a:endParaRPr lang="es-SV" sz="1800" dirty="0">
                <a:solidFill>
                  <a:schemeClr val="bg1"/>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4" name="5 Elipse"/>
            <p:cNvSpPr/>
            <p:nvPr/>
          </p:nvSpPr>
          <p:spPr>
            <a:xfrm>
              <a:off x="2658673" y="2626527"/>
              <a:ext cx="487059" cy="681024"/>
            </a:xfrm>
            <a:prstGeom prst="ellipse">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noAutofit/>
            </a:bodyPr>
            <a:lstStyle/>
            <a:p>
              <a:pPr algn="ctr"/>
              <a:r>
                <a:rPr lang="es-SV" sz="3200" dirty="0">
                  <a:ln w="18415" cmpd="sng">
                    <a:noFill/>
                    <a:prstDash val="solid"/>
                  </a:ln>
                  <a:solidFill>
                    <a:srgbClr val="FFFFFF"/>
                  </a:solidFill>
                  <a:effectLst>
                    <a:outerShdw blurRad="63500" dir="3600000" algn="tl" rotWithShape="0">
                      <a:srgbClr val="000000">
                        <a:alpha val="70000"/>
                      </a:srgbClr>
                    </a:outerShdw>
                  </a:effectLst>
                </a:rPr>
                <a:t>5</a:t>
              </a:r>
            </a:p>
          </p:txBody>
        </p:sp>
      </p:grpSp>
    </p:spTree>
    <p:extLst>
      <p:ext uri="{BB962C8B-B14F-4D97-AF65-F5344CB8AC3E}">
        <p14:creationId xmlns:p14="http://schemas.microsoft.com/office/powerpoint/2010/main" val="38592567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2 Arco de bloque"/>
          <p:cNvSpPr/>
          <p:nvPr/>
        </p:nvSpPr>
        <p:spPr>
          <a:xfrm>
            <a:off x="1120292" y="696114"/>
            <a:ext cx="5236962" cy="5572058"/>
          </a:xfrm>
          <a:prstGeom prst="blockArc">
            <a:avLst>
              <a:gd name="adj1" fmla="val 17018016"/>
              <a:gd name="adj2" fmla="val 4530081"/>
              <a:gd name="adj3" fmla="val 8479"/>
            </a:avLst>
          </a:prstGeom>
          <a:solidFill>
            <a:srgbClr val="00487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91431" tIns="45716" rIns="91431" bIns="45716" anchor="ctr" anchorCtr="0">
            <a:normAutofit/>
          </a:bodyPr>
          <a:lstStyle/>
          <a:p>
            <a:pPr algn="ctr"/>
            <a:endParaRPr lang="es-SV"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3 Grupo"/>
          <p:cNvGrpSpPr/>
          <p:nvPr/>
        </p:nvGrpSpPr>
        <p:grpSpPr>
          <a:xfrm>
            <a:off x="4439815" y="908720"/>
            <a:ext cx="5976664" cy="720080"/>
            <a:chOff x="3739241" y="1298633"/>
            <a:chExt cx="4865207" cy="2058360"/>
          </a:xfrm>
        </p:grpSpPr>
        <p:sp>
          <p:nvSpPr>
            <p:cNvPr id="24" name="13 Elipse"/>
            <p:cNvSpPr/>
            <p:nvPr/>
          </p:nvSpPr>
          <p:spPr>
            <a:xfrm>
              <a:off x="3952268" y="1728194"/>
              <a:ext cx="4652180" cy="1628799"/>
            </a:xfrm>
            <a:prstGeom prst="roundRect">
              <a:avLst/>
            </a:pr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92500" lnSpcReduction="10000"/>
            </a:bodyPr>
            <a:lstStyle/>
            <a:p>
              <a:pPr algn="ct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Debe llevarse de manera permanente y constituye un Registro Especial e Independiente de los demás registros [Inc. 7°]</a:t>
              </a:r>
            </a:p>
          </p:txBody>
        </p:sp>
        <p:sp>
          <p:nvSpPr>
            <p:cNvPr id="34" name="11 Forma libre"/>
            <p:cNvSpPr/>
            <p:nvPr/>
          </p:nvSpPr>
          <p:spPr>
            <a:xfrm>
              <a:off x="3739241" y="1298633"/>
              <a:ext cx="398982" cy="1038124"/>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a:t>
              </a:r>
            </a:p>
          </p:txBody>
        </p:sp>
      </p:grpSp>
      <p:grpSp>
        <p:nvGrpSpPr>
          <p:cNvPr id="6" name="5 Grupo"/>
          <p:cNvGrpSpPr/>
          <p:nvPr/>
        </p:nvGrpSpPr>
        <p:grpSpPr>
          <a:xfrm>
            <a:off x="5447928" y="1772817"/>
            <a:ext cx="4968552" cy="2304255"/>
            <a:chOff x="3923928" y="3558173"/>
            <a:chExt cx="4752528" cy="2679139"/>
          </a:xfrm>
        </p:grpSpPr>
        <p:sp>
          <p:nvSpPr>
            <p:cNvPr id="33" name="13 Elipse"/>
            <p:cNvSpPr/>
            <p:nvPr/>
          </p:nvSpPr>
          <p:spPr>
            <a:xfrm>
              <a:off x="4024274" y="3717032"/>
              <a:ext cx="4652182" cy="2520280"/>
            </a:xfrm>
            <a:prstGeom prst="roundRect">
              <a:avLst/>
            </a:pr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1500" u="sng"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Debe reflejar </a:t>
              </a:r>
              <a:r>
                <a:rPr lang="es-SV" sz="1500" u="sng" dirty="0">
                  <a:ln w="18415" cmpd="sng">
                    <a:noFill/>
                    <a:prstDash val="solid"/>
                  </a:ln>
                  <a:solidFill>
                    <a:srgbClr val="FFFF00"/>
                  </a:solidFill>
                  <a:latin typeface="Tahoma" panose="020B0604030504040204" pitchFamily="34" charset="0"/>
                  <a:ea typeface="Tahoma" panose="020B0604030504040204" pitchFamily="34" charset="0"/>
                  <a:cs typeface="Tahoma" panose="020B0604030504040204" pitchFamily="34" charset="0"/>
                </a:rPr>
                <a:t>clara y verazmente </a:t>
              </a:r>
              <a:r>
                <a:rPr lang="es-SV" sz="1500" u="sng"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[Inc. 1°]:</a:t>
              </a:r>
            </a:p>
            <a:p>
              <a:pPr marL="536522" indent="-274611" algn="just">
                <a:buFont typeface="Wingdings" panose="05000000000000000000" pitchFamily="2" charset="2"/>
                <a:buChar char="§"/>
              </a:pPr>
              <a:r>
                <a:rPr lang="es-SV" sz="1500"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Su real movimiento</a:t>
              </a:r>
            </a:p>
            <a:p>
              <a:pPr marL="536522" indent="-274611" algn="just">
                <a:buFont typeface="Wingdings" panose="05000000000000000000" pitchFamily="2" charset="2"/>
                <a:buChar char="§"/>
              </a:pPr>
              <a:r>
                <a:rPr lang="es-SV" sz="1500"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Su valuación, </a:t>
              </a:r>
            </a:p>
            <a:p>
              <a:pPr marL="536522" indent="-274611" algn="just">
                <a:buFont typeface="Wingdings" panose="05000000000000000000" pitchFamily="2" charset="2"/>
                <a:buChar char="§"/>
              </a:pPr>
              <a:r>
                <a:rPr lang="es-SV" sz="1500"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Resultado de las operaciones, </a:t>
              </a:r>
            </a:p>
            <a:p>
              <a:pPr marL="536522" indent="-274611" algn="just">
                <a:buFont typeface="Wingdings" panose="05000000000000000000" pitchFamily="2" charset="2"/>
                <a:buChar char="§"/>
              </a:pPr>
              <a:r>
                <a:rPr lang="es-SV" sz="1500"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El valor efectivo y actual de los bienes inventariados </a:t>
              </a:r>
            </a:p>
            <a:p>
              <a:pPr marL="536522" indent="-274611" algn="just">
                <a:buFont typeface="Wingdings" panose="05000000000000000000" pitchFamily="2" charset="2"/>
                <a:buChar char="§"/>
              </a:pPr>
              <a:r>
                <a:rPr lang="es-SV" sz="1500"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La descripción detallada de las características de los bienes que permitan individualizarlos e identificarlos plenamente.</a:t>
              </a:r>
            </a:p>
          </p:txBody>
        </p:sp>
        <p:sp>
          <p:nvSpPr>
            <p:cNvPr id="35" name="11 Forma libre"/>
            <p:cNvSpPr/>
            <p:nvPr/>
          </p:nvSpPr>
          <p:spPr>
            <a:xfrm>
              <a:off x="3923928" y="3558173"/>
              <a:ext cx="526873" cy="490325"/>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dirty="0">
                  <a:ln w="18415" cmpd="sng">
                    <a:noFill/>
                    <a:prstDash val="solid"/>
                  </a:ln>
                  <a:solidFill>
                    <a:srgbClr val="FFFFFF"/>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13" name="12 Grupo"/>
          <p:cNvGrpSpPr/>
          <p:nvPr/>
        </p:nvGrpSpPr>
        <p:grpSpPr>
          <a:xfrm>
            <a:off x="2333949" y="1927120"/>
            <a:ext cx="2895670" cy="3017477"/>
            <a:chOff x="809948" y="2400314"/>
            <a:chExt cx="2895670" cy="3017477"/>
          </a:xfrm>
        </p:grpSpPr>
        <p:sp>
          <p:nvSpPr>
            <p:cNvPr id="22" name="11 Forma libre"/>
            <p:cNvSpPr/>
            <p:nvPr/>
          </p:nvSpPr>
          <p:spPr>
            <a:xfrm>
              <a:off x="809948" y="2643674"/>
              <a:ext cx="2895670" cy="2774117"/>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Llevar Registros De Control De Inventarios </a:t>
              </a:r>
            </a:p>
            <a:p>
              <a:pPr algn="ctr"/>
              <a:r>
                <a:rPr lang="es-SV"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[Inc. 1°]</a:t>
              </a:r>
            </a:p>
          </p:txBody>
        </p:sp>
        <p:sp>
          <p:nvSpPr>
            <p:cNvPr id="36" name="11 Forma libre"/>
            <p:cNvSpPr/>
            <p:nvPr/>
          </p:nvSpPr>
          <p:spPr>
            <a:xfrm>
              <a:off x="1475656" y="2400314"/>
              <a:ext cx="526873" cy="653751"/>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1</a:t>
              </a:r>
            </a:p>
          </p:txBody>
        </p:sp>
      </p:grpSp>
      <p:grpSp>
        <p:nvGrpSpPr>
          <p:cNvPr id="16" name="15 Grupo"/>
          <p:cNvGrpSpPr/>
          <p:nvPr/>
        </p:nvGrpSpPr>
        <p:grpSpPr>
          <a:xfrm>
            <a:off x="5735961" y="4293096"/>
            <a:ext cx="4680519" cy="720080"/>
            <a:chOff x="3678034" y="1298631"/>
            <a:chExt cx="4926414" cy="2058362"/>
          </a:xfrm>
        </p:grpSpPr>
        <p:sp>
          <p:nvSpPr>
            <p:cNvPr id="17" name="13 Elipse"/>
            <p:cNvSpPr/>
            <p:nvPr/>
          </p:nvSpPr>
          <p:spPr>
            <a:xfrm>
              <a:off x="3952268" y="1728194"/>
              <a:ext cx="4652180" cy="1628799"/>
            </a:xfrm>
            <a:prstGeom prst="roundRect">
              <a:avLst/>
            </a:pr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92500" lnSpcReduction="10000"/>
            </a:bodyPr>
            <a:lstStyle/>
            <a:p>
              <a:pPr algn="ct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Debe Cumplir con todos los requisitos formales contenidos en el Art 142-A CT [Art 81 RACT]</a:t>
              </a:r>
            </a:p>
          </p:txBody>
        </p:sp>
        <p:sp>
          <p:nvSpPr>
            <p:cNvPr id="18" name="11 Forma libre"/>
            <p:cNvSpPr/>
            <p:nvPr/>
          </p:nvSpPr>
          <p:spPr>
            <a:xfrm>
              <a:off x="3678034" y="1298631"/>
              <a:ext cx="526873" cy="103812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c</a:t>
              </a:r>
            </a:p>
          </p:txBody>
        </p:sp>
      </p:grpSp>
      <p:grpSp>
        <p:nvGrpSpPr>
          <p:cNvPr id="19" name="18 Grupo"/>
          <p:cNvGrpSpPr/>
          <p:nvPr/>
        </p:nvGrpSpPr>
        <p:grpSpPr>
          <a:xfrm>
            <a:off x="5015881" y="5229200"/>
            <a:ext cx="5400599" cy="936104"/>
            <a:chOff x="3786589" y="3518230"/>
            <a:chExt cx="5030454" cy="1955152"/>
          </a:xfrm>
        </p:grpSpPr>
        <p:sp>
          <p:nvSpPr>
            <p:cNvPr id="20" name="13 Elipse"/>
            <p:cNvSpPr/>
            <p:nvPr/>
          </p:nvSpPr>
          <p:spPr>
            <a:xfrm>
              <a:off x="4164861" y="3913210"/>
              <a:ext cx="4652182" cy="1560172"/>
            </a:xfrm>
            <a:prstGeom prst="roundRect">
              <a:avLst/>
            </a:pr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1500" dirty="0">
                  <a:solidFill>
                    <a:schemeClr val="bg1"/>
                  </a:solidFill>
                  <a:latin typeface="Tahoma" panose="020B0604030504040204" pitchFamily="34" charset="0"/>
                  <a:ea typeface="Tahoma" panose="020B0604030504040204" pitchFamily="34" charset="0"/>
                  <a:cs typeface="Tahoma" panose="020B0604030504040204" pitchFamily="34" charset="0"/>
                </a:rPr>
                <a:t>Debe llevarse por la Casa Matriz y por cada Sucursal [Si se desea consolidar debe solicitar autorización a la DGII en NOV/DIC para comenzar a consolidar en Enero].</a:t>
              </a:r>
            </a:p>
          </p:txBody>
        </p:sp>
        <p:sp>
          <p:nvSpPr>
            <p:cNvPr id="21" name="11 Forma libre"/>
            <p:cNvSpPr/>
            <p:nvPr/>
          </p:nvSpPr>
          <p:spPr>
            <a:xfrm>
              <a:off x="3786589" y="3518230"/>
              <a:ext cx="526873" cy="75198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lnSpcReduction="10000"/>
            </a:bodyPr>
            <a:lstStyle/>
            <a:p>
              <a:pPr algn="ctr"/>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d</a:t>
              </a:r>
            </a:p>
          </p:txBody>
        </p:sp>
      </p:grpSp>
    </p:spTree>
    <p:extLst>
      <p:ext uri="{BB962C8B-B14F-4D97-AF65-F5344CB8AC3E}">
        <p14:creationId xmlns:p14="http://schemas.microsoft.com/office/powerpoint/2010/main" val="1548573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2 Arco de bloque"/>
          <p:cNvSpPr/>
          <p:nvPr/>
        </p:nvSpPr>
        <p:spPr>
          <a:xfrm>
            <a:off x="1120293" y="764704"/>
            <a:ext cx="5465335" cy="5572058"/>
          </a:xfrm>
          <a:prstGeom prst="blockArc">
            <a:avLst>
              <a:gd name="adj1" fmla="val 17018016"/>
              <a:gd name="adj2" fmla="val 4530081"/>
              <a:gd name="adj3" fmla="val 8479"/>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91431" tIns="45716" rIns="91431" bIns="45716" anchor="ctr" anchorCtr="0">
            <a:normAutofit/>
          </a:bodyPr>
          <a:lstStyle/>
          <a:p>
            <a:pPr algn="ctr"/>
            <a:endParaRPr lang="es-SV"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12 Grupo"/>
          <p:cNvGrpSpPr/>
          <p:nvPr/>
        </p:nvGrpSpPr>
        <p:grpSpPr>
          <a:xfrm>
            <a:off x="2124947" y="1911577"/>
            <a:ext cx="3104673" cy="3297160"/>
            <a:chOff x="994417" y="2339623"/>
            <a:chExt cx="2711201" cy="2955793"/>
          </a:xfrm>
        </p:grpSpPr>
        <p:sp>
          <p:nvSpPr>
            <p:cNvPr id="22" name="11 Forma libre"/>
            <p:cNvSpPr/>
            <p:nvPr/>
          </p:nvSpPr>
          <p:spPr>
            <a:xfrm>
              <a:off x="994417" y="2643675"/>
              <a:ext cx="2711201" cy="2651741"/>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lIns="144000" tIns="144000" rIns="144000" bIns="144000" anchor="ctr" anchorCtr="0">
              <a:normAutofit/>
            </a:bodyPr>
            <a:lstStyle/>
            <a:p>
              <a:pPr algn="ctr" defTabSz="1822268">
                <a:lnSpc>
                  <a:spcPct val="110000"/>
                </a:lnSpc>
              </a:pPr>
              <a:r>
                <a:rPr lang="es-SV"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Practicar inventario físico al comienzo </a:t>
              </a:r>
              <a:r>
                <a:rPr lang="es-SV" b="1" dirty="0">
                  <a:ln w="18415" cmpd="sng">
                    <a:noFill/>
                    <a:prstDash val="solid"/>
                  </a:ln>
                  <a:solidFill>
                    <a:srgbClr val="FFFF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del negocio</a:t>
              </a:r>
              <a:r>
                <a:rPr lang="es-SV"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 y al final de cada ejercicio impositivo [Inciso 2°]</a:t>
              </a:r>
            </a:p>
          </p:txBody>
        </p:sp>
        <p:sp>
          <p:nvSpPr>
            <p:cNvPr id="36" name="11 Forma libre"/>
            <p:cNvSpPr/>
            <p:nvPr/>
          </p:nvSpPr>
          <p:spPr>
            <a:xfrm>
              <a:off x="1475656" y="2339623"/>
              <a:ext cx="613849" cy="714443"/>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24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2</a:t>
              </a:r>
            </a:p>
          </p:txBody>
        </p:sp>
      </p:grpSp>
      <p:grpSp>
        <p:nvGrpSpPr>
          <p:cNvPr id="7" name="6 Grupo"/>
          <p:cNvGrpSpPr/>
          <p:nvPr/>
        </p:nvGrpSpPr>
        <p:grpSpPr>
          <a:xfrm>
            <a:off x="5589430" y="4474634"/>
            <a:ext cx="4562727" cy="1618662"/>
            <a:chOff x="3657089" y="4594843"/>
            <a:chExt cx="4971067" cy="1618662"/>
          </a:xfrm>
        </p:grpSpPr>
        <p:sp>
          <p:nvSpPr>
            <p:cNvPr id="2" name="1 Rectángulo redondeado"/>
            <p:cNvSpPr/>
            <p:nvPr/>
          </p:nvSpPr>
          <p:spPr>
            <a:xfrm>
              <a:off x="4056156" y="5013176"/>
              <a:ext cx="4572000" cy="1200329"/>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Los bienes se refieren </a:t>
              </a:r>
              <a:r>
                <a:rPr lang="es-SV" sz="1600" b="1" dirty="0">
                  <a:ln w="18415" cmpd="sng">
                    <a:noFill/>
                    <a:prstDash val="solid"/>
                  </a:ln>
                  <a:solidFill>
                    <a:srgbClr val="FFFA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únicamente a aquellos que forman parte del activo realizable </a:t>
              </a: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o corriente de la empresa [Inciso 9°] </a:t>
              </a:r>
              <a:r>
                <a:rPr lang="es-SV" sz="1400" dirty="0">
                  <a:solidFill>
                    <a:schemeClr val="bg1"/>
                  </a:solidFill>
                  <a:latin typeface="Helvetica" panose="020B0604020202020204" pitchFamily="34" charset="0"/>
                  <a:ea typeface="Tahoma" panose="020B0604030504040204" pitchFamily="34" charset="0"/>
                  <a:cs typeface="Helvetica" panose="020B0604020202020204" pitchFamily="34" charset="0"/>
                </a:rPr>
                <a:t>[</a:t>
              </a:r>
              <a:r>
                <a:rPr lang="es-SV" sz="1400" dirty="0" err="1">
                  <a:solidFill>
                    <a:schemeClr val="bg1"/>
                  </a:solidFill>
                  <a:latin typeface="Helvetica" panose="020B0604020202020204" pitchFamily="34" charset="0"/>
                  <a:ea typeface="Tahoma" panose="020B0604030504040204" pitchFamily="34" charset="0"/>
                  <a:cs typeface="Helvetica" panose="020B0604020202020204" pitchFamily="34" charset="0"/>
                </a:rPr>
                <a:t>Relac</a:t>
              </a:r>
              <a:r>
                <a:rPr lang="es-SV" sz="1400" dirty="0">
                  <a:solidFill>
                    <a:schemeClr val="bg1"/>
                  </a:solidFill>
                  <a:latin typeface="Helvetica" panose="020B0604020202020204" pitchFamily="34" charset="0"/>
                  <a:ea typeface="Tahoma" panose="020B0604030504040204" pitchFamily="34" charset="0"/>
                  <a:cs typeface="Helvetica" panose="020B0604020202020204" pitchFamily="34" charset="0"/>
                </a:rPr>
                <a:t>. Art. 2 N° 17 y 19 R.IVA]</a:t>
              </a:r>
              <a:endParaRPr lang="es-SV" sz="1600" dirty="0">
                <a:solidFill>
                  <a:schemeClr val="bg1"/>
                </a:solidFill>
                <a:effectLst>
                  <a:outerShdw blurRad="63500" dir="3600000" algn="tl" rotWithShape="0">
                    <a:srgbClr val="000000">
                      <a:alpha val="70000"/>
                    </a:srgbClr>
                  </a:outerShdw>
                </a:effectLst>
                <a:latin typeface="Helvetica" panose="020B0604020202020204" pitchFamily="34" charset="0"/>
                <a:ea typeface="Tahoma" panose="020B0604030504040204" pitchFamily="34" charset="0"/>
                <a:cs typeface="Helvetica" panose="020B0604020202020204" pitchFamily="34" charset="0"/>
              </a:endParaRPr>
            </a:p>
          </p:txBody>
        </p:sp>
        <p:sp>
          <p:nvSpPr>
            <p:cNvPr id="14" name="11 Forma libre"/>
            <p:cNvSpPr/>
            <p:nvPr/>
          </p:nvSpPr>
          <p:spPr>
            <a:xfrm>
              <a:off x="3657089" y="4594843"/>
              <a:ext cx="622411" cy="674070"/>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32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b</a:t>
              </a:r>
            </a:p>
          </p:txBody>
        </p:sp>
      </p:grpSp>
      <p:grpSp>
        <p:nvGrpSpPr>
          <p:cNvPr id="5" name="4 Grupo"/>
          <p:cNvGrpSpPr/>
          <p:nvPr/>
        </p:nvGrpSpPr>
        <p:grpSpPr>
          <a:xfrm>
            <a:off x="5181090" y="1185126"/>
            <a:ext cx="4971067" cy="2026052"/>
            <a:chOff x="3654335" y="1589731"/>
            <a:chExt cx="4974339" cy="2026052"/>
          </a:xfrm>
        </p:grpSpPr>
        <p:sp>
          <p:nvSpPr>
            <p:cNvPr id="33" name="13 Elipse"/>
            <p:cNvSpPr/>
            <p:nvPr/>
          </p:nvSpPr>
          <p:spPr>
            <a:xfrm>
              <a:off x="3976492" y="1815583"/>
              <a:ext cx="4652182" cy="1800200"/>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lnSpcReduction="10000"/>
            </a:bodyPr>
            <a:lstStyle/>
            <a:p>
              <a:pPr algn="ctr"/>
              <a:r>
                <a:rPr lang="es-SV"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El inventario de cierre de un ejercicio regirá para el próximo venidero para el efecto de establecer la comparación entre el monto de las existencias al principio y al final de cada ejercicio o período impositivo [Inciso 6°]</a:t>
              </a:r>
            </a:p>
          </p:txBody>
        </p:sp>
        <p:sp>
          <p:nvSpPr>
            <p:cNvPr id="15" name="11 Forma libre"/>
            <p:cNvSpPr/>
            <p:nvPr/>
          </p:nvSpPr>
          <p:spPr>
            <a:xfrm>
              <a:off x="3654335" y="1589731"/>
              <a:ext cx="644314" cy="726449"/>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2800" dirty="0">
                  <a:ln w="18415" cmpd="sng">
                    <a:noFill/>
                    <a:prstDash val="solid"/>
                  </a:ln>
                  <a:solidFill>
                    <a:srgbClr val="FFFFFF"/>
                  </a:solidFill>
                  <a:effectLst>
                    <a:outerShdw blurRad="63500" dir="3600000" algn="tl" rotWithShape="0">
                      <a:srgbClr val="000000">
                        <a:alpha val="70000"/>
                      </a:srgbClr>
                    </a:outerShdw>
                  </a:effectLst>
                  <a:latin typeface="Helvetica" panose="020B0604020202020204" pitchFamily="34" charset="0"/>
                  <a:ea typeface="Tahoma" panose="020B0604030504040204" pitchFamily="34" charset="0"/>
                  <a:cs typeface="Helvetica" panose="020B0604020202020204" pitchFamily="34" charset="0"/>
                </a:rPr>
                <a:t>a</a:t>
              </a:r>
            </a:p>
          </p:txBody>
        </p:sp>
      </p:grpSp>
    </p:spTree>
    <p:extLst>
      <p:ext uri="{BB962C8B-B14F-4D97-AF65-F5344CB8AC3E}">
        <p14:creationId xmlns:p14="http://schemas.microsoft.com/office/powerpoint/2010/main" val="40366484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2 Arco de bloque"/>
          <p:cNvSpPr/>
          <p:nvPr/>
        </p:nvSpPr>
        <p:spPr>
          <a:xfrm>
            <a:off x="119338" y="809270"/>
            <a:ext cx="5465335" cy="5572058"/>
          </a:xfrm>
          <a:prstGeom prst="blockArc">
            <a:avLst>
              <a:gd name="adj1" fmla="val 17018016"/>
              <a:gd name="adj2" fmla="val 4530081"/>
              <a:gd name="adj3" fmla="val 8479"/>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91431" tIns="45716" rIns="91431" bIns="45716" anchor="ctr" anchorCtr="0">
            <a:normAutofit/>
          </a:bodyPr>
          <a:lstStyle/>
          <a:p>
            <a:pPr algn="ctr"/>
            <a:endParaRPr lang="es-SV"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12 Grupo"/>
          <p:cNvGrpSpPr/>
          <p:nvPr/>
        </p:nvGrpSpPr>
        <p:grpSpPr>
          <a:xfrm>
            <a:off x="2200297" y="2033405"/>
            <a:ext cx="2711201" cy="2824831"/>
            <a:chOff x="994417" y="2470584"/>
            <a:chExt cx="2711201" cy="2824832"/>
          </a:xfrm>
          <a:solidFill>
            <a:schemeClr val="bg1">
              <a:lumMod val="50000"/>
            </a:schemeClr>
          </a:solidFill>
        </p:grpSpPr>
        <p:sp>
          <p:nvSpPr>
            <p:cNvPr id="22" name="11 Forma libre"/>
            <p:cNvSpPr/>
            <p:nvPr/>
          </p:nvSpPr>
          <p:spPr>
            <a:xfrm>
              <a:off x="994417" y="2643675"/>
              <a:ext cx="2711201" cy="2651741"/>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lIns="144000" tIns="144000" rIns="144000" bIns="144000" anchor="ctr" anchorCtr="0">
              <a:normAutofit/>
            </a:bodyPr>
            <a:lstStyle/>
            <a:p>
              <a:pPr algn="ctr"/>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Elaborar un detalle del inventario físico practicado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[Inc. 4°]</a:t>
              </a:r>
            </a:p>
          </p:txBody>
        </p:sp>
        <p:sp>
          <p:nvSpPr>
            <p:cNvPr id="36" name="11 Forma libre"/>
            <p:cNvSpPr/>
            <p:nvPr/>
          </p:nvSpPr>
          <p:spPr>
            <a:xfrm>
              <a:off x="1475656" y="2470584"/>
              <a:ext cx="526873" cy="583481"/>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3</a:t>
              </a:r>
            </a:p>
          </p:txBody>
        </p:sp>
      </p:grpSp>
      <p:grpSp>
        <p:nvGrpSpPr>
          <p:cNvPr id="7" name="6 Grupo"/>
          <p:cNvGrpSpPr/>
          <p:nvPr/>
        </p:nvGrpSpPr>
        <p:grpSpPr>
          <a:xfrm>
            <a:off x="3901471" y="4824573"/>
            <a:ext cx="6687249" cy="1457307"/>
            <a:chOff x="3773167" y="4756199"/>
            <a:chExt cx="4854989" cy="1457306"/>
          </a:xfrm>
        </p:grpSpPr>
        <p:sp>
          <p:nvSpPr>
            <p:cNvPr id="2" name="1 Rectángulo redondeado"/>
            <p:cNvSpPr/>
            <p:nvPr/>
          </p:nvSpPr>
          <p:spPr>
            <a:xfrm>
              <a:off x="4056156" y="5013176"/>
              <a:ext cx="4572000" cy="1200329"/>
            </a:xfrm>
            <a:prstGeom prst="round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92500" lnSpcReduction="10000"/>
            </a:bodyPr>
            <a:lstStyle/>
            <a:p>
              <a:pPr marL="0" lvl="1" algn="ctr"/>
              <a:r>
                <a:rPr lang="es-SV" b="1" dirty="0">
                  <a:solidFill>
                    <a:schemeClr val="tx1"/>
                  </a:solidFill>
                </a:rPr>
                <a:t>Deberá registrarse un resumen del inventario practicado en el libro de Estados Financieros legalizado [</a:t>
              </a:r>
              <a:r>
                <a:rPr lang="es-SV" b="1" u="sng" dirty="0">
                  <a:solidFill>
                    <a:schemeClr val="tx1"/>
                  </a:solidFill>
                </a:rPr>
                <a:t>o en el libro en el que asienten las compras, ventas y gastos, cuando se trate comerciantes no obligados a llevar contabilidad formal]</a:t>
              </a:r>
            </a:p>
          </p:txBody>
        </p:sp>
        <p:sp>
          <p:nvSpPr>
            <p:cNvPr id="14" name="11 Forma libre"/>
            <p:cNvSpPr/>
            <p:nvPr/>
          </p:nvSpPr>
          <p:spPr>
            <a:xfrm>
              <a:off x="3773167" y="4756199"/>
              <a:ext cx="418226" cy="596638"/>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b</a:t>
              </a:r>
            </a:p>
          </p:txBody>
        </p:sp>
      </p:grpSp>
      <p:grpSp>
        <p:nvGrpSpPr>
          <p:cNvPr id="10" name="9 Grupo"/>
          <p:cNvGrpSpPr/>
          <p:nvPr/>
        </p:nvGrpSpPr>
        <p:grpSpPr>
          <a:xfrm>
            <a:off x="4824314" y="809270"/>
            <a:ext cx="1264414" cy="3744416"/>
            <a:chOff x="3379595" y="1196752"/>
            <a:chExt cx="1264414" cy="3744416"/>
          </a:xfrm>
        </p:grpSpPr>
        <p:sp>
          <p:nvSpPr>
            <p:cNvPr id="33" name="13 Elipse"/>
            <p:cNvSpPr/>
            <p:nvPr/>
          </p:nvSpPr>
          <p:spPr>
            <a:xfrm>
              <a:off x="3466778" y="1446500"/>
              <a:ext cx="1177231" cy="3494668"/>
            </a:xfrm>
            <a:prstGeom prst="rightArrowCallout">
              <a:avLst>
                <a:gd name="adj1" fmla="val 25000"/>
                <a:gd name="adj2" fmla="val 135472"/>
                <a:gd name="adj3" fmla="val 11928"/>
                <a:gd name="adj4" fmla="val 76080"/>
              </a:avLst>
            </a:prstGeom>
            <a:ln/>
          </p:spPr>
          <p:style>
            <a:lnRef idx="3">
              <a:schemeClr val="lt1"/>
            </a:lnRef>
            <a:fillRef idx="1">
              <a:schemeClr val="accent6"/>
            </a:fillRef>
            <a:effectRef idx="1">
              <a:schemeClr val="accent6"/>
            </a:effectRef>
            <a:fontRef idx="minor">
              <a:schemeClr val="lt1"/>
            </a:fontRef>
          </p:style>
          <p:txBody>
            <a:bodyPr anchor="ctr" anchorCtr="0">
              <a:noAutofit/>
            </a:bodyPr>
            <a:lstStyle/>
            <a:p>
              <a:pPr algn="ctr"/>
              <a:r>
                <a:rPr lang="es-SV" sz="1400" b="1" dirty="0">
                  <a:ln w="18415" cmpd="sng">
                    <a:noFill/>
                    <a:prstDash val="solid"/>
                  </a:ln>
                  <a:solidFill>
                    <a:schemeClr val="bg1"/>
                  </a:solidFill>
                  <a:latin typeface="Tahoma" panose="020B0604030504040204" pitchFamily="34" charset="0"/>
                  <a:ea typeface="Tahoma" panose="020B0604030504040204" pitchFamily="34" charset="0"/>
                  <a:cs typeface="Tahoma" panose="020B0604030504040204" pitchFamily="34" charset="0"/>
                </a:rPr>
                <a:t>Deberá constar en ACTA</a:t>
              </a:r>
            </a:p>
          </p:txBody>
        </p:sp>
        <p:sp>
          <p:nvSpPr>
            <p:cNvPr id="18" name="11 Forma libre"/>
            <p:cNvSpPr/>
            <p:nvPr/>
          </p:nvSpPr>
          <p:spPr>
            <a:xfrm>
              <a:off x="3379595" y="1196752"/>
              <a:ext cx="526873" cy="658476"/>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ln/>
          </p:spPr>
          <p:style>
            <a:lnRef idx="3">
              <a:schemeClr val="lt1"/>
            </a:lnRef>
            <a:fillRef idx="1">
              <a:schemeClr val="accent6"/>
            </a:fillRef>
            <a:effectRef idx="1">
              <a:schemeClr val="accent6"/>
            </a:effectRef>
            <a:fontRef idx="minor">
              <a:schemeClr val="lt1"/>
            </a:fontRef>
          </p:style>
          <p:txBody>
            <a:bodyPr anchor="ctr" anchorCtr="0">
              <a:noAutofit/>
            </a:bodyPr>
            <a:lstStyle/>
            <a:p>
              <a:pPr algn="ctr"/>
              <a:r>
                <a:rPr lang="es-SV"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a:t>
              </a:r>
            </a:p>
          </p:txBody>
        </p:sp>
      </p:grpSp>
      <p:grpSp>
        <p:nvGrpSpPr>
          <p:cNvPr id="6" name="5 Grupo"/>
          <p:cNvGrpSpPr/>
          <p:nvPr/>
        </p:nvGrpSpPr>
        <p:grpSpPr>
          <a:xfrm>
            <a:off x="6158543" y="764559"/>
            <a:ext cx="4430176" cy="1196627"/>
            <a:chOff x="4713824" y="1152040"/>
            <a:chExt cx="4430176" cy="1196627"/>
          </a:xfrm>
        </p:grpSpPr>
        <p:sp>
          <p:nvSpPr>
            <p:cNvPr id="16" name="15 Rectángulo redondeado"/>
            <p:cNvSpPr/>
            <p:nvPr/>
          </p:nvSpPr>
          <p:spPr>
            <a:xfrm>
              <a:off x="4735460" y="1329780"/>
              <a:ext cx="4408540" cy="1018887"/>
            </a:xfrm>
            <a:prstGeom prst="roundRect">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85000" lnSpcReduction="10000"/>
            </a:bodyPr>
            <a:lstStyle/>
            <a:p>
              <a:pPr marL="0" lvl="1"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Consignarse y agruparse los bienes conforme a su naturaleza, con la especificación necesaria dentro de cada grupo</a:t>
              </a:r>
            </a:p>
          </p:txBody>
        </p:sp>
        <p:sp>
          <p:nvSpPr>
            <p:cNvPr id="19" name="11 Forma libre"/>
            <p:cNvSpPr/>
            <p:nvPr/>
          </p:nvSpPr>
          <p:spPr>
            <a:xfrm>
              <a:off x="4713824" y="1152040"/>
              <a:ext cx="578256" cy="286472"/>
            </a:xfrm>
            <a:prstGeom prst="roundRect">
              <a:avLst/>
            </a:prstGeom>
            <a:solidFill>
              <a:srgbClr val="705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36000" tIns="36000" rIns="36000" bIns="36000" anchor="ctr" anchorCtr="0">
              <a:normAutofit fontScale="85000" lnSpcReduction="20000"/>
            </a:bodyPr>
            <a:lstStyle/>
            <a:p>
              <a:pPr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a.1</a:t>
              </a:r>
            </a:p>
          </p:txBody>
        </p:sp>
      </p:grpSp>
      <p:grpSp>
        <p:nvGrpSpPr>
          <p:cNvPr id="8" name="7 Grupo"/>
          <p:cNvGrpSpPr/>
          <p:nvPr/>
        </p:nvGrpSpPr>
        <p:grpSpPr>
          <a:xfrm>
            <a:off x="6161831" y="2033405"/>
            <a:ext cx="4426888" cy="1368152"/>
            <a:chOff x="4717112" y="2420888"/>
            <a:chExt cx="4426888" cy="1368152"/>
          </a:xfrm>
        </p:grpSpPr>
        <p:sp>
          <p:nvSpPr>
            <p:cNvPr id="17" name="16 Rectángulo redondeado"/>
            <p:cNvSpPr/>
            <p:nvPr/>
          </p:nvSpPr>
          <p:spPr>
            <a:xfrm>
              <a:off x="4735460" y="2606415"/>
              <a:ext cx="4408540" cy="1182625"/>
            </a:xfrm>
            <a:prstGeom prst="roundRect">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85000" lnSpcReduction="10000"/>
            </a:bodyPr>
            <a:lstStyle/>
            <a:p>
              <a:pPr marL="0" lvl="1"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Indicar claramente: Cantidad, Unidad que se toma como medida, Denominación del bien y sus referencias o descripción; Precio Unitario neto de IVA y Valor total de las unidades</a:t>
              </a:r>
            </a:p>
          </p:txBody>
        </p:sp>
        <p:sp>
          <p:nvSpPr>
            <p:cNvPr id="20" name="11 Forma libre"/>
            <p:cNvSpPr/>
            <p:nvPr/>
          </p:nvSpPr>
          <p:spPr>
            <a:xfrm>
              <a:off x="4717112" y="2420888"/>
              <a:ext cx="578256" cy="286472"/>
            </a:xfrm>
            <a:prstGeom prst="roundRect">
              <a:avLst/>
            </a:prstGeom>
            <a:solidFill>
              <a:srgbClr val="705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36000" tIns="36000" rIns="36000" bIns="36000" anchor="ctr" anchorCtr="0">
              <a:normAutofit fontScale="85000" lnSpcReduction="20000"/>
            </a:bodyPr>
            <a:lstStyle/>
            <a:p>
              <a:pPr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a.2</a:t>
              </a:r>
            </a:p>
          </p:txBody>
        </p:sp>
      </p:grpSp>
      <p:grpSp>
        <p:nvGrpSpPr>
          <p:cNvPr id="9" name="8 Grupo"/>
          <p:cNvGrpSpPr/>
          <p:nvPr/>
        </p:nvGrpSpPr>
        <p:grpSpPr>
          <a:xfrm>
            <a:off x="6180180" y="3473565"/>
            <a:ext cx="4408541" cy="1276728"/>
            <a:chOff x="4735459" y="3861048"/>
            <a:chExt cx="4408541" cy="1276728"/>
          </a:xfrm>
        </p:grpSpPr>
        <p:sp>
          <p:nvSpPr>
            <p:cNvPr id="4" name="3 Rectángulo redondeado"/>
            <p:cNvSpPr/>
            <p:nvPr/>
          </p:nvSpPr>
          <p:spPr>
            <a:xfrm>
              <a:off x="4735459" y="4058300"/>
              <a:ext cx="4408541" cy="1079476"/>
            </a:xfrm>
            <a:prstGeom prst="roundRect">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fontScale="92500" lnSpcReduction="20000"/>
            </a:bodyPr>
            <a:lstStyle/>
            <a:p>
              <a:pPr marL="0" lvl="1"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Deben expresarse las referencias del libro de "costos", de "retaceos", o de "compras locales" de donde se ha tomado el precio correspondiente</a:t>
              </a:r>
            </a:p>
          </p:txBody>
        </p:sp>
        <p:sp>
          <p:nvSpPr>
            <p:cNvPr id="21" name="11 Forma libre"/>
            <p:cNvSpPr/>
            <p:nvPr/>
          </p:nvSpPr>
          <p:spPr>
            <a:xfrm>
              <a:off x="4735460" y="3861048"/>
              <a:ext cx="578256" cy="286472"/>
            </a:xfrm>
            <a:prstGeom prst="roundRect">
              <a:avLst/>
            </a:prstGeom>
            <a:solidFill>
              <a:srgbClr val="705B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36000" tIns="36000" rIns="36000" bIns="36000" anchor="ctr" anchorCtr="0">
              <a:normAutofit fontScale="85000" lnSpcReduction="20000"/>
            </a:bodyPr>
            <a:lstStyle/>
            <a:p>
              <a:pPr algn="ctr"/>
              <a:r>
                <a:rPr lang="es-SV" dirty="0">
                  <a:ln w="18415" cmpd="sng">
                    <a:noFill/>
                    <a:prstDash val="solid"/>
                  </a:ln>
                  <a:solidFill>
                    <a:srgbClr val="000000"/>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a.3</a:t>
              </a:r>
            </a:p>
          </p:txBody>
        </p:sp>
      </p:grpSp>
    </p:spTree>
    <p:extLst>
      <p:ext uri="{BB962C8B-B14F-4D97-AF65-F5344CB8AC3E}">
        <p14:creationId xmlns:p14="http://schemas.microsoft.com/office/powerpoint/2010/main" val="24781377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2 Arco de bloque"/>
          <p:cNvSpPr/>
          <p:nvPr/>
        </p:nvSpPr>
        <p:spPr>
          <a:xfrm>
            <a:off x="983433" y="764704"/>
            <a:ext cx="5465335" cy="5572058"/>
          </a:xfrm>
          <a:prstGeom prst="blockArc">
            <a:avLst>
              <a:gd name="adj1" fmla="val 17018016"/>
              <a:gd name="adj2" fmla="val 4530081"/>
              <a:gd name="adj3" fmla="val 8479"/>
            </a:avLst>
          </a:prstGeom>
          <a:solidFill>
            <a:srgbClr val="E2B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91431" tIns="45716" rIns="91431" bIns="45716" anchor="ctr" anchorCtr="0">
            <a:normAutofit/>
          </a:bodyPr>
          <a:lstStyle/>
          <a:p>
            <a:pPr algn="ctr"/>
            <a:endParaRPr lang="es-SV"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12 Grupo"/>
          <p:cNvGrpSpPr/>
          <p:nvPr/>
        </p:nvGrpSpPr>
        <p:grpSpPr>
          <a:xfrm>
            <a:off x="2381559" y="2137988"/>
            <a:ext cx="2711201" cy="2752823"/>
            <a:chOff x="994417" y="2542593"/>
            <a:chExt cx="2711201" cy="2752823"/>
          </a:xfrm>
        </p:grpSpPr>
        <p:sp>
          <p:nvSpPr>
            <p:cNvPr id="22" name="11 Forma libre"/>
            <p:cNvSpPr/>
            <p:nvPr/>
          </p:nvSpPr>
          <p:spPr>
            <a:xfrm>
              <a:off x="994417" y="2643675"/>
              <a:ext cx="2711201" cy="2651741"/>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lIns="144000" tIns="144000" rIns="144000" bIns="144000" anchor="ctr" anchorCtr="0">
              <a:normAutofit/>
            </a:bodyPr>
            <a:lstStyle/>
            <a:p>
              <a:pPr algn="ctr"/>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Presentar el F-983 con el detalle del Inventario Físico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[Inc. 5°]</a:t>
              </a:r>
            </a:p>
          </p:txBody>
        </p:sp>
        <p:sp>
          <p:nvSpPr>
            <p:cNvPr id="36" name="11 Forma libre"/>
            <p:cNvSpPr/>
            <p:nvPr/>
          </p:nvSpPr>
          <p:spPr>
            <a:xfrm>
              <a:off x="1475656" y="2542593"/>
              <a:ext cx="526873" cy="51147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rmAutofit/>
            </a:bodyPr>
            <a:lstStyle/>
            <a:p>
              <a:pPr algn="ctr"/>
              <a:r>
                <a:rPr lang="es-SV"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4</a:t>
              </a:r>
            </a:p>
          </p:txBody>
        </p:sp>
      </p:grpSp>
      <p:grpSp>
        <p:nvGrpSpPr>
          <p:cNvPr id="7" name="6 Grupo"/>
          <p:cNvGrpSpPr/>
          <p:nvPr/>
        </p:nvGrpSpPr>
        <p:grpSpPr>
          <a:xfrm>
            <a:off x="5770732" y="2276872"/>
            <a:ext cx="4632688" cy="1152128"/>
            <a:chOff x="3897338" y="4757440"/>
            <a:chExt cx="4730818" cy="1226160"/>
          </a:xfrm>
        </p:grpSpPr>
        <p:sp>
          <p:nvSpPr>
            <p:cNvPr id="2" name="1 Rectángulo redondeado"/>
            <p:cNvSpPr/>
            <p:nvPr/>
          </p:nvSpPr>
          <p:spPr>
            <a:xfrm>
              <a:off x="4056156" y="5013177"/>
              <a:ext cx="4572000" cy="970423"/>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252000" anchor="ctr" anchorCtr="0">
              <a:normAutofit fontScale="92500" lnSpcReduction="10000"/>
            </a:bodyPr>
            <a:lstStyle/>
            <a:p>
              <a:pPr lvl="0" algn="ctr"/>
              <a:r>
                <a:rPr lang="es-SV" dirty="0">
                  <a:ln w="18415" cmpd="sng">
                    <a:noFill/>
                    <a:prstDash val="solid"/>
                  </a:ln>
                  <a:solidFill>
                    <a:srgbClr val="FFFFFF"/>
                  </a:solidFill>
                  <a:effectLst>
                    <a:outerShdw blurRad="63500" dir="3600000" algn="tl" rotWithShape="0">
                      <a:srgbClr val="000000">
                        <a:alpha val="70000"/>
                      </a:srgbClr>
                    </a:outerShdw>
                  </a:effectLst>
                </a:rPr>
                <a:t>Se presenta durante los 2 primeros meses de cada año </a:t>
              </a:r>
              <a:r>
                <a:rPr lang="es-SV" dirty="0">
                  <a:solidFill>
                    <a:srgbClr val="99FF99"/>
                  </a:solidFill>
                  <a:latin typeface="Helvetica" panose="020B0604020202020204" pitchFamily="34" charset="0"/>
                  <a:cs typeface="Helvetica" panose="020B0604020202020204" pitchFamily="34" charset="0"/>
                </a:rPr>
                <a:t>[Ver Art. 10 CT</a:t>
              </a:r>
              <a:r>
                <a:rPr lang="es-SV" dirty="0">
                  <a:solidFill>
                    <a:srgbClr val="99FF99"/>
                  </a:solidFill>
                  <a:latin typeface="Helvetica" panose="020B0604020202020204" pitchFamily="34" charset="0"/>
                  <a:cs typeface="Helvetica" panose="020B0604020202020204" pitchFamily="34" charset="0"/>
                  <a:sym typeface="Wingdings" panose="05000000000000000000" pitchFamily="2" charset="2"/>
                </a:rPr>
                <a:t> Plazos en meses</a:t>
              </a:r>
              <a:r>
                <a:rPr lang="es-SV" dirty="0">
                  <a:solidFill>
                    <a:srgbClr val="99FF99"/>
                  </a:solidFill>
                  <a:latin typeface="Helvetica" panose="020B0604020202020204" pitchFamily="34" charset="0"/>
                  <a:cs typeface="Helvetica" panose="020B0604020202020204" pitchFamily="34" charset="0"/>
                </a:rPr>
                <a:t>]</a:t>
              </a:r>
            </a:p>
          </p:txBody>
        </p:sp>
        <p:sp>
          <p:nvSpPr>
            <p:cNvPr id="14" name="11 Forma libre"/>
            <p:cNvSpPr/>
            <p:nvPr/>
          </p:nvSpPr>
          <p:spPr>
            <a:xfrm>
              <a:off x="3897338" y="4757440"/>
              <a:ext cx="526873" cy="51147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2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b</a:t>
              </a:r>
            </a:p>
          </p:txBody>
        </p:sp>
      </p:grpSp>
      <p:grpSp>
        <p:nvGrpSpPr>
          <p:cNvPr id="5" name="4 Grupo"/>
          <p:cNvGrpSpPr/>
          <p:nvPr/>
        </p:nvGrpSpPr>
        <p:grpSpPr>
          <a:xfrm>
            <a:off x="4414773" y="899882"/>
            <a:ext cx="5988648" cy="1160967"/>
            <a:chOff x="3713056" y="1637362"/>
            <a:chExt cx="4915618" cy="1160967"/>
          </a:xfrm>
        </p:grpSpPr>
        <p:sp>
          <p:nvSpPr>
            <p:cNvPr id="33" name="13 Elipse"/>
            <p:cNvSpPr/>
            <p:nvPr/>
          </p:nvSpPr>
          <p:spPr>
            <a:xfrm>
              <a:off x="3976492" y="1815583"/>
              <a:ext cx="4652182" cy="982746"/>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216000" anchor="ctr" anchorCtr="0">
              <a:normAutofit lnSpcReduction="10000"/>
            </a:bodyPr>
            <a:lstStyle/>
            <a:p>
              <a:pPr algn="ctr"/>
              <a:r>
                <a:rPr lang="es-SV" dirty="0">
                  <a:ln w="18415" cmpd="sng">
                    <a:noFill/>
                    <a:prstDash val="solid"/>
                  </a:ln>
                  <a:solidFill>
                    <a:srgbClr val="FFFFFF"/>
                  </a:solidFill>
                  <a:effectLst>
                    <a:outerShdw blurRad="63500" dir="3600000" algn="tl" rotWithShape="0">
                      <a:srgbClr val="000000">
                        <a:alpha val="70000"/>
                      </a:srgbClr>
                    </a:outerShdw>
                  </a:effectLst>
                </a:rPr>
                <a:t> Se le adjuntará detalle del inventario físico practicado de cada uno de los bienes inventariados y la valuación de los mismos</a:t>
              </a:r>
              <a:endParaRPr lang="es-SV"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11 Forma libre"/>
            <p:cNvSpPr/>
            <p:nvPr/>
          </p:nvSpPr>
          <p:spPr>
            <a:xfrm>
              <a:off x="3713056" y="1637362"/>
              <a:ext cx="526873" cy="51147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2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a</a:t>
              </a:r>
            </a:p>
          </p:txBody>
        </p:sp>
      </p:grpSp>
      <p:grpSp>
        <p:nvGrpSpPr>
          <p:cNvPr id="16" name="15 Grupo"/>
          <p:cNvGrpSpPr/>
          <p:nvPr/>
        </p:nvGrpSpPr>
        <p:grpSpPr>
          <a:xfrm>
            <a:off x="5927296" y="3691962"/>
            <a:ext cx="4476124" cy="1249206"/>
            <a:chOff x="3765870" y="4654124"/>
            <a:chExt cx="4862286" cy="1329476"/>
          </a:xfrm>
        </p:grpSpPr>
        <p:sp>
          <p:nvSpPr>
            <p:cNvPr id="17" name="16 Rectángulo redondeado"/>
            <p:cNvSpPr/>
            <p:nvPr/>
          </p:nvSpPr>
          <p:spPr>
            <a:xfrm>
              <a:off x="4056156" y="5013177"/>
              <a:ext cx="4572000" cy="970423"/>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252000" anchor="ctr" anchorCtr="0">
              <a:noAutofit/>
            </a:bodyPr>
            <a:lstStyle/>
            <a:p>
              <a:pPr lvl="0"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Solo sujetos pasivos con </a:t>
              </a:r>
              <a:r>
                <a:rPr lang="es-SV" sz="1600" b="1" dirty="0">
                  <a:solidFill>
                    <a:srgbClr val="FFFA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ingresos gravables </a:t>
              </a: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iguales o superiores a 2,753 salarios mínimos mensuales ($991,080.00)</a:t>
              </a:r>
            </a:p>
          </p:txBody>
        </p:sp>
        <p:sp>
          <p:nvSpPr>
            <p:cNvPr id="18" name="11 Forma libre"/>
            <p:cNvSpPr/>
            <p:nvPr/>
          </p:nvSpPr>
          <p:spPr>
            <a:xfrm>
              <a:off x="3765870" y="4654124"/>
              <a:ext cx="526873" cy="51147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32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c</a:t>
              </a:r>
            </a:p>
          </p:txBody>
        </p:sp>
      </p:grpSp>
      <p:grpSp>
        <p:nvGrpSpPr>
          <p:cNvPr id="19" name="18 Grupo"/>
          <p:cNvGrpSpPr/>
          <p:nvPr/>
        </p:nvGrpSpPr>
        <p:grpSpPr>
          <a:xfrm>
            <a:off x="5239500" y="5085184"/>
            <a:ext cx="5163920" cy="1152128"/>
            <a:chOff x="3897338" y="4757440"/>
            <a:chExt cx="4730818" cy="1226160"/>
          </a:xfrm>
        </p:grpSpPr>
        <p:sp>
          <p:nvSpPr>
            <p:cNvPr id="20" name="19 Rectángulo redondeado"/>
            <p:cNvSpPr/>
            <p:nvPr/>
          </p:nvSpPr>
          <p:spPr>
            <a:xfrm>
              <a:off x="4056156" y="5013177"/>
              <a:ext cx="4572000" cy="970423"/>
            </a:xfrm>
            <a:prstGeom prst="roundRect">
              <a:avLst/>
            </a:pr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360000" tIns="72000" bIns="72000" anchor="ctr" anchorCtr="0">
              <a:normAutofit/>
            </a:bodyPr>
            <a:lstStyle/>
            <a:p>
              <a:pPr lvl="0" algn="ctr"/>
              <a:r>
                <a:rPr lang="es-SV" dirty="0">
                  <a:ln w="18415" cmpd="sng">
                    <a:noFill/>
                    <a:prstDash val="solid"/>
                  </a:ln>
                  <a:solidFill>
                    <a:srgbClr val="FFFFFF"/>
                  </a:solidFill>
                  <a:effectLst>
                    <a:outerShdw blurRad="63500" dir="3600000" algn="tl" rotWithShape="0">
                      <a:srgbClr val="000000">
                        <a:alpha val="70000"/>
                      </a:srgbClr>
                    </a:outerShdw>
                  </a:effectLst>
                </a:rPr>
                <a:t>Debe ser firmado por el contribuyente, su Representante Legal o Apoderado y el Contador</a:t>
              </a:r>
            </a:p>
          </p:txBody>
        </p:sp>
        <p:sp>
          <p:nvSpPr>
            <p:cNvPr id="21" name="11 Forma libre"/>
            <p:cNvSpPr/>
            <p:nvPr/>
          </p:nvSpPr>
          <p:spPr>
            <a:xfrm>
              <a:off x="3897338" y="4757440"/>
              <a:ext cx="526873" cy="511472"/>
            </a:xfrm>
            <a:custGeom>
              <a:avLst/>
              <a:gdLst>
                <a:gd name="connsiteX0" fmla="*/ 0 w 1305424"/>
                <a:gd name="connsiteY0" fmla="*/ 652744 h 1305488"/>
                <a:gd name="connsiteX1" fmla="*/ 652712 w 1305424"/>
                <a:gd name="connsiteY1" fmla="*/ 0 h 1305488"/>
                <a:gd name="connsiteX2" fmla="*/ 1305424 w 1305424"/>
                <a:gd name="connsiteY2" fmla="*/ 652744 h 1305488"/>
                <a:gd name="connsiteX3" fmla="*/ 652712 w 1305424"/>
                <a:gd name="connsiteY3" fmla="*/ 1305488 h 1305488"/>
                <a:gd name="connsiteX4" fmla="*/ 0 w 1305424"/>
                <a:gd name="connsiteY4" fmla="*/ 652744 h 130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24" h="1305488">
                  <a:moveTo>
                    <a:pt x="0" y="652744"/>
                  </a:moveTo>
                  <a:cubicBezTo>
                    <a:pt x="0" y="292243"/>
                    <a:pt x="292229" y="0"/>
                    <a:pt x="652712" y="0"/>
                  </a:cubicBezTo>
                  <a:cubicBezTo>
                    <a:pt x="1013195" y="0"/>
                    <a:pt x="1305424" y="292243"/>
                    <a:pt x="1305424" y="652744"/>
                  </a:cubicBezTo>
                  <a:cubicBezTo>
                    <a:pt x="1305424" y="1013245"/>
                    <a:pt x="1013195" y="1305488"/>
                    <a:pt x="652712" y="1305488"/>
                  </a:cubicBezTo>
                  <a:cubicBezTo>
                    <a:pt x="292229" y="1305488"/>
                    <a:pt x="0" y="1013245"/>
                    <a:pt x="0" y="652744"/>
                  </a:cubicBez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noAutofit/>
            </a:bodyPr>
            <a:lstStyle/>
            <a:p>
              <a:pPr algn="ctr"/>
              <a:r>
                <a:rPr lang="es-SV" sz="2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d</a:t>
              </a:r>
            </a:p>
          </p:txBody>
        </p:sp>
      </p:grpSp>
    </p:spTree>
    <p:extLst>
      <p:ext uri="{BB962C8B-B14F-4D97-AF65-F5344CB8AC3E}">
        <p14:creationId xmlns:p14="http://schemas.microsoft.com/office/powerpoint/2010/main" val="16979028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2177479" y="69421"/>
            <a:ext cx="7848600" cy="720725"/>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n-US" altLang="es-SV" sz="2800" dirty="0">
                <a:ln w="50800"/>
                <a:solidFill>
                  <a:schemeClr val="accent1">
                    <a:lumMod val="75000"/>
                    <a:lumOff val="25000"/>
                  </a:schemeClr>
                </a:solidFill>
                <a:effectLst>
                  <a:reflection blurRad="6350" stA="55000" endA="300" endPos="45500" dir="5400000" sy="-100000" algn="bl" rotWithShape="0"/>
                </a:effectLst>
                <a:latin typeface="Cooper Black" panose="0208090404030B020404" pitchFamily="18" charset="0"/>
              </a:rPr>
              <a:t>“SUJETOS OBLIGADOS”</a:t>
            </a:r>
            <a:br>
              <a:rPr lang="en-US" altLang="es-SV" sz="3600" dirty="0">
                <a:ln w="50800"/>
                <a:solidFill>
                  <a:srgbClr val="FFFF00"/>
                </a:solidFill>
                <a:effectLst>
                  <a:reflection blurRad="6350" stA="55000" endA="300" endPos="45500" dir="5400000" sy="-100000" algn="bl" rotWithShape="0"/>
                </a:effectLst>
                <a:latin typeface="Cooper Black" panose="0208090404030B020404" pitchFamily="18" charset="0"/>
              </a:rPr>
            </a:br>
            <a:br>
              <a:rPr lang="en-US" altLang="es-SV" sz="100" dirty="0">
                <a:ln w="50800"/>
                <a:solidFill>
                  <a:srgbClr val="FFFF00"/>
                </a:solidFill>
                <a:effectLst>
                  <a:reflection blurRad="6350" stA="55000" endA="300" endPos="45500" dir="5400000" sy="-100000" algn="bl" rotWithShape="0"/>
                </a:effectLst>
                <a:latin typeface="Cooper Black" panose="0208090404030B020404" pitchFamily="18" charset="0"/>
              </a:rPr>
            </a:br>
            <a:r>
              <a:rPr lang="en-US" altLang="es-SV" sz="1400" dirty="0">
                <a:ln w="50800"/>
                <a:solidFill>
                  <a:schemeClr val="tx1"/>
                </a:solidFill>
                <a:effectLst>
                  <a:reflection blurRad="6350" stA="55000" endA="300" endPos="45500" dir="5400000" sy="-100000" algn="bl" rotWithShape="0"/>
                </a:effectLst>
                <a:latin typeface="Helvetica" panose="020B0604020202020204" pitchFamily="34" charset="0"/>
                <a:cs typeface="Helvetica" panose="020B0604020202020204" pitchFamily="34" charset="0"/>
              </a:rPr>
              <a:t>[ART 142 DEL CÓDIGO TRIBUTARIO]</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2824" y="4725145"/>
            <a:ext cx="2433657" cy="182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1499652" y="1124746"/>
            <a:ext cx="2201915" cy="3456383"/>
            <a:chOff x="755576" y="1124744"/>
            <a:chExt cx="2201915" cy="3456383"/>
          </a:xfrm>
        </p:grpSpPr>
        <p:sp>
          <p:nvSpPr>
            <p:cNvPr id="7" name="3 Forma libre"/>
            <p:cNvSpPr/>
            <p:nvPr/>
          </p:nvSpPr>
          <p:spPr>
            <a:xfrm>
              <a:off x="1104243" y="1604640"/>
              <a:ext cx="1853248" cy="339084"/>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chemeClr val="accent1">
                <a:lumMod val="5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180000" rIns="180000" bIns="180000" numCol="1" spcCol="1270" anchor="ctr" anchorCtr="0">
              <a:noAutofit/>
            </a:bodyPr>
            <a:lstStyle/>
            <a:p>
              <a:pPr algn="ctr" defTabSz="1777822">
                <a:lnSpc>
                  <a:spcPct val="90000"/>
                </a:lnSpc>
                <a:spcAft>
                  <a:spcPct val="35000"/>
                </a:spcAft>
              </a:pPr>
              <a:r>
                <a:rPr lang="es-SV" sz="1400" dirty="0">
                  <a:ln w="18415" cmpd="sng">
                    <a:solidFill>
                      <a:srgbClr val="FFFFFF"/>
                    </a:solidFill>
                    <a:prstDash val="solid"/>
                  </a:ln>
                  <a:solidFill>
                    <a:srgbClr val="FFFFFF"/>
                  </a:solidFill>
                  <a:effectLst>
                    <a:outerShdw blurRad="63500" dir="3600000" algn="tl" rotWithShape="0">
                      <a:srgbClr val="000000">
                        <a:alpha val="70000"/>
                      </a:srgbClr>
                    </a:outerShdw>
                  </a:effectLst>
                </a:rPr>
                <a:t>Art. 142 Inciso 1°</a:t>
              </a:r>
            </a:p>
          </p:txBody>
        </p:sp>
        <p:sp>
          <p:nvSpPr>
            <p:cNvPr id="8" name="4 Forma libre"/>
            <p:cNvSpPr/>
            <p:nvPr/>
          </p:nvSpPr>
          <p:spPr>
            <a:xfrm>
              <a:off x="1104243" y="1943724"/>
              <a:ext cx="1853248" cy="2637403"/>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180000" rIns="180000" bIns="180000" numCol="1" spcCol="1270" anchor="ctr" anchorCtr="0">
              <a:norm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algn="ctr" defTabSz="1777822"/>
              <a:r>
                <a:rPr lang="es-SV" sz="1600" dirty="0">
                  <a:solidFill>
                    <a:schemeClr val="tx1"/>
                  </a:solidFill>
                  <a:latin typeface="Tahoma" panose="020B0604030504040204" pitchFamily="34" charset="0"/>
                  <a:ea typeface="Tahoma" panose="020B0604030504040204" pitchFamily="34" charset="0"/>
                  <a:cs typeface="Tahoma" panose="020B0604030504040204" pitchFamily="34" charset="0"/>
                </a:rPr>
                <a:t>Aquellos cuyas operaciones consistan en </a:t>
              </a:r>
              <a:r>
                <a:rPr lang="es-SV" sz="1600" b="1" dirty="0">
                  <a:solidFill>
                    <a:schemeClr val="tx1"/>
                  </a:solidFill>
                  <a:latin typeface="Tahoma" panose="020B0604030504040204" pitchFamily="34" charset="0"/>
                  <a:ea typeface="Tahoma" panose="020B0604030504040204" pitchFamily="34" charset="0"/>
                  <a:cs typeface="Tahoma" panose="020B0604030504040204" pitchFamily="34" charset="0"/>
                </a:rPr>
                <a:t>transferencias de bienes </a:t>
              </a:r>
              <a:r>
                <a:rPr lang="es-SV" sz="1600" dirty="0">
                  <a:solidFill>
                    <a:schemeClr val="tx1"/>
                  </a:solidFill>
                  <a:latin typeface="Tahoma" panose="020B0604030504040204" pitchFamily="34" charset="0"/>
                  <a:ea typeface="Tahoma" panose="020B0604030504040204" pitchFamily="34" charset="0"/>
                  <a:cs typeface="Tahoma" panose="020B0604030504040204" pitchFamily="34" charset="0"/>
                </a:rPr>
                <a:t>muebles corporales</a:t>
              </a:r>
            </a:p>
            <a:p>
              <a:pPr algn="ctr" defTabSz="1777822"/>
              <a:r>
                <a:rPr lang="es-SV" sz="1600" b="1" dirty="0">
                  <a:solidFill>
                    <a:schemeClr val="tx1"/>
                  </a:solidFill>
                  <a:latin typeface="Tahoma" panose="020B0604030504040204" pitchFamily="34" charset="0"/>
                  <a:ea typeface="Tahoma" panose="020B0604030504040204" pitchFamily="34" charset="0"/>
                  <a:cs typeface="Tahoma" panose="020B0604030504040204" pitchFamily="34" charset="0"/>
                </a:rPr>
                <a:t>[Venta de productos]</a:t>
              </a:r>
            </a:p>
            <a:p>
              <a:pPr algn="ctr" defTabSz="1777822"/>
              <a:endParaRPr lang="es-SV"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5 Forma libre"/>
            <p:cNvSpPr/>
            <p:nvPr/>
          </p:nvSpPr>
          <p:spPr>
            <a:xfrm>
              <a:off x="755576" y="1124744"/>
              <a:ext cx="677827" cy="677827"/>
            </a:xfrm>
            <a:custGeom>
              <a:avLst/>
              <a:gdLst>
                <a:gd name="connsiteX0" fmla="*/ 0 w 1355654"/>
                <a:gd name="connsiteY0" fmla="*/ 677827 h 1355654"/>
                <a:gd name="connsiteX1" fmla="*/ 677827 w 1355654"/>
                <a:gd name="connsiteY1" fmla="*/ 0 h 1355654"/>
                <a:gd name="connsiteX2" fmla="*/ 1355654 w 1355654"/>
                <a:gd name="connsiteY2" fmla="*/ 677827 h 1355654"/>
                <a:gd name="connsiteX3" fmla="*/ 677827 w 1355654"/>
                <a:gd name="connsiteY3" fmla="*/ 1355654 h 1355654"/>
                <a:gd name="connsiteX4" fmla="*/ 0 w 1355654"/>
                <a:gd name="connsiteY4" fmla="*/ 677827 h 135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654" h="1355654">
                  <a:moveTo>
                    <a:pt x="0" y="677827"/>
                  </a:moveTo>
                  <a:cubicBezTo>
                    <a:pt x="0" y="303473"/>
                    <a:pt x="303473" y="0"/>
                    <a:pt x="677827" y="0"/>
                  </a:cubicBezTo>
                  <a:cubicBezTo>
                    <a:pt x="1052181" y="0"/>
                    <a:pt x="1355654" y="303473"/>
                    <a:pt x="1355654" y="677827"/>
                  </a:cubicBezTo>
                  <a:cubicBezTo>
                    <a:pt x="1355654" y="1052181"/>
                    <a:pt x="1052181" y="1355654"/>
                    <a:pt x="677827" y="1355654"/>
                  </a:cubicBezTo>
                  <a:cubicBezTo>
                    <a:pt x="303473" y="1355654"/>
                    <a:pt x="0" y="1052181"/>
                    <a:pt x="0" y="677827"/>
                  </a:cubicBezTo>
                  <a:close/>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531" tIns="198531" rIns="198531" bIns="19853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030">
                <a:lnSpc>
                  <a:spcPct val="90000"/>
                </a:lnSpc>
                <a:spcAft>
                  <a:spcPct val="35000"/>
                </a:spcAft>
              </a:pPr>
              <a:r>
                <a:rPr lang="es-SV" sz="27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s-SV" sz="2700" dirty="0"/>
            </a:p>
          </p:txBody>
        </p:sp>
      </p:grpSp>
      <p:grpSp>
        <p:nvGrpSpPr>
          <p:cNvPr id="19" name="18 Grupo"/>
          <p:cNvGrpSpPr/>
          <p:nvPr/>
        </p:nvGrpSpPr>
        <p:grpSpPr>
          <a:xfrm>
            <a:off x="4209177" y="908721"/>
            <a:ext cx="3606386" cy="3672407"/>
            <a:chOff x="2886061" y="908720"/>
            <a:chExt cx="3126099" cy="4104456"/>
          </a:xfrm>
          <a:scene3d>
            <a:camera prst="orthographicFront">
              <a:rot lat="0" lon="0" rev="0"/>
            </a:camera>
            <a:lightRig rig="contrasting" dir="t">
              <a:rot lat="0" lon="0" rev="1500000"/>
            </a:lightRig>
          </a:scene3d>
        </p:grpSpPr>
        <p:sp>
          <p:nvSpPr>
            <p:cNvPr id="10" name="6 Forma libre"/>
            <p:cNvSpPr/>
            <p:nvPr/>
          </p:nvSpPr>
          <p:spPr>
            <a:xfrm>
              <a:off x="3195219" y="1124744"/>
              <a:ext cx="2816941" cy="401518"/>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rgbClr val="680000">
                <a:alpha val="90000"/>
              </a:srgbClr>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180000" rIns="180000" bIns="180000" numCol="1" spcCol="1270" anchor="ctr" anchorCtr="0">
              <a:noAutofit/>
            </a:bodyPr>
            <a:lstStyle/>
            <a:p>
              <a:pPr algn="ctr" defTabSz="1777822">
                <a:lnSpc>
                  <a:spcPct val="80000"/>
                </a:lnSpc>
                <a:spcAft>
                  <a:spcPct val="35000"/>
                </a:spcAft>
              </a:pPr>
              <a:r>
                <a:rPr lang="es-SV" sz="1500" dirty="0">
                  <a:ln w="18415" cmpd="sng">
                    <a:solidFill>
                      <a:srgbClr val="FFFFFF"/>
                    </a:solidFill>
                    <a:prstDash val="solid"/>
                  </a:ln>
                  <a:solidFill>
                    <a:srgbClr val="FFFFFF"/>
                  </a:solidFill>
                  <a:effectLst>
                    <a:outerShdw blurRad="63500" dir="3600000" algn="tl" rotWithShape="0">
                      <a:srgbClr val="000000">
                        <a:alpha val="70000"/>
                      </a:srgbClr>
                    </a:outerShdw>
                  </a:effectLst>
                </a:rPr>
                <a:t>Art. 142 inciso 2°</a:t>
              </a:r>
            </a:p>
          </p:txBody>
        </p:sp>
        <p:sp>
          <p:nvSpPr>
            <p:cNvPr id="11" name="7 Forma libre"/>
            <p:cNvSpPr/>
            <p:nvPr/>
          </p:nvSpPr>
          <p:spPr>
            <a:xfrm>
              <a:off x="3195219" y="1463828"/>
              <a:ext cx="2816941" cy="3549348"/>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rgbClr val="FF0000">
                <a:alpha val="90000"/>
              </a:srgbClr>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36000" rIns="180000" bIns="36000" numCol="1" spcCol="1270" anchor="ctr" anchorCtr="0">
              <a:normAutofit fontScale="92500" lnSpcReduction="10000"/>
            </a:bodyPr>
            <a:lstStyle/>
            <a:p>
              <a:pPr algn="ct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Quienes obtengan </a:t>
              </a:r>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ingresos gravables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de la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 Manufactura o elaboración,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(b)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Transformación,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(c)</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 Ganadería,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(d)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Producción,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(e)</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 Extracción, </a:t>
              </a:r>
              <a:r>
                <a:rPr lang="es-SV" dirty="0">
                  <a:solidFill>
                    <a:srgbClr val="FFFF00"/>
                  </a:solidFill>
                  <a:latin typeface="Tahoma" panose="020B0604030504040204" pitchFamily="34" charset="0"/>
                  <a:ea typeface="Tahoma" panose="020B0604030504040204" pitchFamily="34" charset="0"/>
                  <a:cs typeface="Tahoma" panose="020B0604030504040204" pitchFamily="34" charset="0"/>
                </a:rPr>
                <a:t>(f) </a:t>
              </a: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Adquisición o enajenación de: Materias primas, mercaderías, productos o frutos naturales, accesorios, repuestos o cualesquiera otros bienes, (nacionales o extranjeros, ya sean para la venta o no.)</a:t>
              </a:r>
            </a:p>
          </p:txBody>
        </p:sp>
        <p:sp>
          <p:nvSpPr>
            <p:cNvPr id="12" name="8 Forma libre"/>
            <p:cNvSpPr/>
            <p:nvPr/>
          </p:nvSpPr>
          <p:spPr>
            <a:xfrm>
              <a:off x="2886061" y="908720"/>
              <a:ext cx="677827" cy="677827"/>
            </a:xfrm>
            <a:custGeom>
              <a:avLst/>
              <a:gdLst>
                <a:gd name="connsiteX0" fmla="*/ 0 w 1355654"/>
                <a:gd name="connsiteY0" fmla="*/ 677827 h 1355654"/>
                <a:gd name="connsiteX1" fmla="*/ 677827 w 1355654"/>
                <a:gd name="connsiteY1" fmla="*/ 0 h 1355654"/>
                <a:gd name="connsiteX2" fmla="*/ 1355654 w 1355654"/>
                <a:gd name="connsiteY2" fmla="*/ 677827 h 1355654"/>
                <a:gd name="connsiteX3" fmla="*/ 677827 w 1355654"/>
                <a:gd name="connsiteY3" fmla="*/ 1355654 h 1355654"/>
                <a:gd name="connsiteX4" fmla="*/ 0 w 1355654"/>
                <a:gd name="connsiteY4" fmla="*/ 677827 h 135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654" h="1355654">
                  <a:moveTo>
                    <a:pt x="0" y="677827"/>
                  </a:moveTo>
                  <a:cubicBezTo>
                    <a:pt x="0" y="303473"/>
                    <a:pt x="303473" y="0"/>
                    <a:pt x="677827" y="0"/>
                  </a:cubicBezTo>
                  <a:cubicBezTo>
                    <a:pt x="1052181" y="0"/>
                    <a:pt x="1355654" y="303473"/>
                    <a:pt x="1355654" y="677827"/>
                  </a:cubicBezTo>
                  <a:cubicBezTo>
                    <a:pt x="1355654" y="1052181"/>
                    <a:pt x="1052181" y="1355654"/>
                    <a:pt x="677827" y="1355654"/>
                  </a:cubicBezTo>
                  <a:cubicBezTo>
                    <a:pt x="303473" y="1355654"/>
                    <a:pt x="0" y="1052181"/>
                    <a:pt x="0" y="677827"/>
                  </a:cubicBezTo>
                  <a:close/>
                </a:path>
              </a:pathLst>
            </a:custGeom>
            <a:solidFill>
              <a:srgbClr val="705B00"/>
            </a:solidFill>
            <a:ln>
              <a:noFill/>
            </a:ln>
            <a:effectLst>
              <a:outerShdw blurRad="149987" dist="250190" dir="8460000" algn="ctr">
                <a:srgbClr val="000000">
                  <a:alpha val="28000"/>
                </a:srgbClr>
              </a:outerShdw>
            </a:effectLst>
            <a:sp3d prstMaterial="metal">
              <a:bevelT w="88900" h="889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531" tIns="198531" rIns="198531" bIns="19853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030">
                <a:lnSpc>
                  <a:spcPct val="90000"/>
                </a:lnSpc>
                <a:spcAft>
                  <a:spcPct val="35000"/>
                </a:spcAft>
              </a:pPr>
              <a:r>
                <a:rPr lang="es-SV" sz="27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s-SV" sz="2700" dirty="0"/>
            </a:p>
          </p:txBody>
        </p:sp>
      </p:grpSp>
      <p:grpSp>
        <p:nvGrpSpPr>
          <p:cNvPr id="22" name="21 Grupo"/>
          <p:cNvGrpSpPr/>
          <p:nvPr/>
        </p:nvGrpSpPr>
        <p:grpSpPr>
          <a:xfrm>
            <a:off x="8175894" y="1124744"/>
            <a:ext cx="3155854" cy="3456384"/>
            <a:chOff x="5952650" y="1124744"/>
            <a:chExt cx="3155854" cy="3456384"/>
          </a:xfrm>
          <a:scene3d>
            <a:camera prst="orthographicFront">
              <a:rot lat="0" lon="0" rev="0"/>
            </a:camera>
            <a:lightRig rig="contrasting" dir="t">
              <a:rot lat="0" lon="0" rev="1500000"/>
            </a:lightRig>
          </a:scene3d>
        </p:grpSpPr>
        <p:grpSp>
          <p:nvGrpSpPr>
            <p:cNvPr id="20" name="19 Grupo"/>
            <p:cNvGrpSpPr/>
            <p:nvPr/>
          </p:nvGrpSpPr>
          <p:grpSpPr>
            <a:xfrm>
              <a:off x="6291563" y="1604639"/>
              <a:ext cx="2816941" cy="2976489"/>
              <a:chOff x="6291563" y="1604639"/>
              <a:chExt cx="2816941" cy="2976489"/>
            </a:xfrm>
          </p:grpSpPr>
          <p:sp>
            <p:nvSpPr>
              <p:cNvPr id="13" name="6 Forma libre"/>
              <p:cNvSpPr/>
              <p:nvPr/>
            </p:nvSpPr>
            <p:spPr>
              <a:xfrm>
                <a:off x="6291563" y="1604639"/>
                <a:ext cx="2816941" cy="339085"/>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chemeClr val="accent4">
                  <a:lumMod val="90000"/>
                  <a:lumOff val="10000"/>
                  <a:alpha val="90000"/>
                </a:schemeClr>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180000" rIns="180000" bIns="180000" numCol="1" spcCol="1270" anchor="ctr" anchorCtr="0">
                <a:noAutofit/>
              </a:bodyPr>
              <a:lstStyle/>
              <a:p>
                <a:pPr algn="ctr" defTabSz="1777822">
                  <a:lnSpc>
                    <a:spcPct val="80000"/>
                  </a:lnSpc>
                  <a:spcAft>
                    <a:spcPct val="35000"/>
                  </a:spcAft>
                </a:pPr>
                <a:r>
                  <a:rPr lang="es-SV" sz="1400" dirty="0">
                    <a:ln w="18415" cmpd="sng">
                      <a:solidFill>
                        <a:srgbClr val="FFFFFF"/>
                      </a:solidFill>
                      <a:prstDash val="solid"/>
                    </a:ln>
                    <a:solidFill>
                      <a:srgbClr val="FFFFFF"/>
                    </a:solidFill>
                    <a:effectLst>
                      <a:outerShdw blurRad="63500" dir="3600000" algn="tl" rotWithShape="0">
                        <a:srgbClr val="000000">
                          <a:alpha val="70000"/>
                        </a:srgbClr>
                      </a:outerShdw>
                    </a:effectLst>
                  </a:rPr>
                  <a:t>Art. 142 inciso 2°</a:t>
                </a:r>
              </a:p>
            </p:txBody>
          </p:sp>
          <p:sp>
            <p:nvSpPr>
              <p:cNvPr id="14" name="7 Forma libre"/>
              <p:cNvSpPr/>
              <p:nvPr/>
            </p:nvSpPr>
            <p:spPr>
              <a:xfrm>
                <a:off x="6291563" y="1943724"/>
                <a:ext cx="2816941" cy="2637404"/>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rgbClr val="003300">
                  <a:alpha val="90000"/>
                </a:srgbClr>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504000" rIns="180000" bIns="540000" numCol="1" spcCol="1270" anchor="ctr" anchorCtr="0">
                <a:noAutofit/>
              </a:bodyPr>
              <a:lstStyle/>
              <a:p>
                <a:pPr algn="ct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Quienes tengan por actividad la producción o fabricación de bienes muebles corporales, construcción de obras materiales muebles o inmuebles bajo cualquier modalidad</a:t>
                </a:r>
              </a:p>
              <a:p>
                <a:pPr algn="ctr"/>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[Talleres, Constructores, etc.]</a:t>
                </a:r>
              </a:p>
            </p:txBody>
          </p:sp>
        </p:grpSp>
        <p:sp>
          <p:nvSpPr>
            <p:cNvPr id="15" name="8 Forma libre"/>
            <p:cNvSpPr/>
            <p:nvPr/>
          </p:nvSpPr>
          <p:spPr>
            <a:xfrm>
              <a:off x="5952650" y="1124744"/>
              <a:ext cx="677827" cy="677827"/>
            </a:xfrm>
            <a:custGeom>
              <a:avLst/>
              <a:gdLst>
                <a:gd name="connsiteX0" fmla="*/ 0 w 1355654"/>
                <a:gd name="connsiteY0" fmla="*/ 677827 h 1355654"/>
                <a:gd name="connsiteX1" fmla="*/ 677827 w 1355654"/>
                <a:gd name="connsiteY1" fmla="*/ 0 h 1355654"/>
                <a:gd name="connsiteX2" fmla="*/ 1355654 w 1355654"/>
                <a:gd name="connsiteY2" fmla="*/ 677827 h 1355654"/>
                <a:gd name="connsiteX3" fmla="*/ 677827 w 1355654"/>
                <a:gd name="connsiteY3" fmla="*/ 1355654 h 1355654"/>
                <a:gd name="connsiteX4" fmla="*/ 0 w 1355654"/>
                <a:gd name="connsiteY4" fmla="*/ 677827 h 135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654" h="1355654">
                  <a:moveTo>
                    <a:pt x="0" y="677827"/>
                  </a:moveTo>
                  <a:cubicBezTo>
                    <a:pt x="0" y="303473"/>
                    <a:pt x="303473" y="0"/>
                    <a:pt x="677827" y="0"/>
                  </a:cubicBezTo>
                  <a:cubicBezTo>
                    <a:pt x="1052181" y="0"/>
                    <a:pt x="1355654" y="303473"/>
                    <a:pt x="1355654" y="677827"/>
                  </a:cubicBezTo>
                  <a:cubicBezTo>
                    <a:pt x="1355654" y="1052181"/>
                    <a:pt x="1052181" y="1355654"/>
                    <a:pt x="677827" y="1355654"/>
                  </a:cubicBezTo>
                  <a:cubicBezTo>
                    <a:pt x="303473" y="1355654"/>
                    <a:pt x="0" y="1052181"/>
                    <a:pt x="0" y="677827"/>
                  </a:cubicBezTo>
                  <a:close/>
                </a:path>
              </a:pathLst>
            </a:custGeom>
            <a:solidFill>
              <a:srgbClr val="00CC00"/>
            </a:solidFill>
            <a:ln>
              <a:noFill/>
            </a:ln>
            <a:effectLst>
              <a:outerShdw blurRad="149987" dist="250190" dir="8460000" algn="ctr">
                <a:srgbClr val="000000">
                  <a:alpha val="28000"/>
                </a:srgbClr>
              </a:outerShdw>
            </a:effectLst>
            <a:sp3d prstMaterial="metal">
              <a:bevelT w="88900" h="889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531" tIns="198531" rIns="198531" bIns="19853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030">
                <a:lnSpc>
                  <a:spcPct val="90000"/>
                </a:lnSpc>
                <a:spcAft>
                  <a:spcPct val="35000"/>
                </a:spcAft>
              </a:pPr>
              <a:r>
                <a:rPr lang="es-SV" sz="27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s-SV" sz="2700" dirty="0"/>
            </a:p>
          </p:txBody>
        </p:sp>
      </p:grpSp>
      <p:grpSp>
        <p:nvGrpSpPr>
          <p:cNvPr id="21" name="20 Grupo"/>
          <p:cNvGrpSpPr/>
          <p:nvPr/>
        </p:nvGrpSpPr>
        <p:grpSpPr>
          <a:xfrm>
            <a:off x="4079776" y="4761585"/>
            <a:ext cx="3740074" cy="1768178"/>
            <a:chOff x="2555776" y="5013176"/>
            <a:chExt cx="3740074" cy="1768178"/>
          </a:xfrm>
          <a:solidFill>
            <a:schemeClr val="bg1">
              <a:lumMod val="50000"/>
            </a:schemeClr>
          </a:solidFill>
          <a:scene3d>
            <a:camera prst="orthographicFront">
              <a:rot lat="0" lon="0" rev="0"/>
            </a:camera>
            <a:lightRig rig="contrasting" dir="t">
              <a:rot lat="0" lon="0" rev="1500000"/>
            </a:lightRig>
          </a:scene3d>
        </p:grpSpPr>
        <p:sp>
          <p:nvSpPr>
            <p:cNvPr id="16" name="3 Forma libre"/>
            <p:cNvSpPr/>
            <p:nvPr/>
          </p:nvSpPr>
          <p:spPr>
            <a:xfrm>
              <a:off x="2961778" y="5250326"/>
              <a:ext cx="3334072" cy="338914"/>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chemeClr val="bg2">
                <a:lumMod val="10000"/>
              </a:schemeClr>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180000" rIns="180000" bIns="180000" numCol="1" spcCol="1270" anchor="ctr" anchorCtr="0">
              <a:noAutofit/>
            </a:bodyPr>
            <a:lstStyle/>
            <a:p>
              <a:pPr algn="ctr" defTabSz="1777822">
                <a:lnSpc>
                  <a:spcPct val="90000"/>
                </a:lnSpc>
                <a:spcAft>
                  <a:spcPct val="35000"/>
                </a:spcAft>
              </a:pPr>
              <a:r>
                <a:rPr lang="es-SV" sz="1400" dirty="0">
                  <a:ln w="18415" cmpd="sng">
                    <a:solidFill>
                      <a:srgbClr val="FFFFFF"/>
                    </a:solidFill>
                    <a:prstDash val="solid"/>
                  </a:ln>
                  <a:solidFill>
                    <a:srgbClr val="FFFFFF"/>
                  </a:solidFill>
                  <a:effectLst>
                    <a:outerShdw blurRad="63500" dir="3600000" algn="tl" rotWithShape="0">
                      <a:srgbClr val="000000">
                        <a:alpha val="70000"/>
                      </a:srgbClr>
                    </a:outerShdw>
                  </a:effectLst>
                </a:rPr>
                <a:t>Art. 142 Inciso 3°</a:t>
              </a:r>
            </a:p>
          </p:txBody>
        </p:sp>
        <p:sp>
          <p:nvSpPr>
            <p:cNvPr id="17" name="4 Forma libre"/>
            <p:cNvSpPr/>
            <p:nvPr/>
          </p:nvSpPr>
          <p:spPr>
            <a:xfrm>
              <a:off x="2957491" y="5589240"/>
              <a:ext cx="3334072" cy="1192114"/>
            </a:xfrm>
            <a:custGeom>
              <a:avLst/>
              <a:gdLst>
                <a:gd name="connsiteX0" fmla="*/ 0 w 2033481"/>
                <a:gd name="connsiteY0" fmla="*/ 0 h 1356332"/>
                <a:gd name="connsiteX1" fmla="*/ 2033481 w 2033481"/>
                <a:gd name="connsiteY1" fmla="*/ 0 h 1356332"/>
                <a:gd name="connsiteX2" fmla="*/ 2033481 w 2033481"/>
                <a:gd name="connsiteY2" fmla="*/ 1356332 h 1356332"/>
                <a:gd name="connsiteX3" fmla="*/ 0 w 2033481"/>
                <a:gd name="connsiteY3" fmla="*/ 1356332 h 1356332"/>
                <a:gd name="connsiteX4" fmla="*/ 0 w 2033481"/>
                <a:gd name="connsiteY4" fmla="*/ 0 h 135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481" h="1356332">
                  <a:moveTo>
                    <a:pt x="0" y="0"/>
                  </a:moveTo>
                  <a:lnTo>
                    <a:pt x="2033481" y="0"/>
                  </a:lnTo>
                  <a:lnTo>
                    <a:pt x="2033481" y="1356332"/>
                  </a:lnTo>
                  <a:lnTo>
                    <a:pt x="0" y="1356332"/>
                  </a:lnTo>
                  <a:lnTo>
                    <a:pt x="0" y="0"/>
                  </a:lnTo>
                  <a:close/>
                </a:path>
              </a:pathLst>
            </a:custGeom>
            <a:solidFill>
              <a:srgbClr val="E4E4E4"/>
            </a:solidFill>
            <a:ln>
              <a:noFill/>
            </a:ln>
            <a:effectLst>
              <a:outerShdw blurRad="149987" dist="250190" dir="8460000" algn="ctr">
                <a:srgbClr val="000000">
                  <a:alpha val="28000"/>
                </a:srgbClr>
              </a:outerShdw>
            </a:effectLst>
            <a:sp3d z="-300000" prstMaterial="metal">
              <a:bevelT w="88900" h="889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0000" tIns="504000" rIns="180000" bIns="540000" numCol="1" spcCol="1270" anchor="ctr" anchorCtr="0">
              <a:noAutofit/>
            </a:bodyPr>
            <a:lstStyle/>
            <a:p>
              <a:pPr algn="ctr"/>
              <a:r>
                <a:rPr lang="es-SV" sz="1400" dirty="0">
                  <a:latin typeface="Tahoma" panose="020B0604030504040204" pitchFamily="34" charset="0"/>
                  <a:ea typeface="Tahoma" panose="020B0604030504040204" pitchFamily="34" charset="0"/>
                  <a:cs typeface="Tahoma" panose="020B0604030504040204" pitchFamily="34" charset="0"/>
                </a:rPr>
                <a:t>Prestadores de servicios cuya actividad se materialice en la entrega de bienes muebles o inmuebles</a:t>
              </a:r>
            </a:p>
            <a:p>
              <a:pPr algn="ctr"/>
              <a:r>
                <a:rPr lang="es-SV" sz="1400" b="1" dirty="0">
                  <a:latin typeface="Tahoma" panose="020B0604030504040204" pitchFamily="34" charset="0"/>
                  <a:ea typeface="Tahoma" panose="020B0604030504040204" pitchFamily="34" charset="0"/>
                  <a:cs typeface="Tahoma" panose="020B0604030504040204" pitchFamily="34" charset="0"/>
                </a:rPr>
                <a:t>[Talleres, Restaurantes, Constructoras, etc.]</a:t>
              </a:r>
            </a:p>
          </p:txBody>
        </p:sp>
        <p:sp>
          <p:nvSpPr>
            <p:cNvPr id="18" name="5 Forma libre"/>
            <p:cNvSpPr/>
            <p:nvPr/>
          </p:nvSpPr>
          <p:spPr>
            <a:xfrm>
              <a:off x="2555776" y="5013176"/>
              <a:ext cx="677827" cy="677827"/>
            </a:xfrm>
            <a:custGeom>
              <a:avLst/>
              <a:gdLst>
                <a:gd name="connsiteX0" fmla="*/ 0 w 1355654"/>
                <a:gd name="connsiteY0" fmla="*/ 677827 h 1355654"/>
                <a:gd name="connsiteX1" fmla="*/ 677827 w 1355654"/>
                <a:gd name="connsiteY1" fmla="*/ 0 h 1355654"/>
                <a:gd name="connsiteX2" fmla="*/ 1355654 w 1355654"/>
                <a:gd name="connsiteY2" fmla="*/ 677827 h 1355654"/>
                <a:gd name="connsiteX3" fmla="*/ 677827 w 1355654"/>
                <a:gd name="connsiteY3" fmla="*/ 1355654 h 1355654"/>
                <a:gd name="connsiteX4" fmla="*/ 0 w 1355654"/>
                <a:gd name="connsiteY4" fmla="*/ 677827 h 135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654" h="1355654">
                  <a:moveTo>
                    <a:pt x="0" y="677827"/>
                  </a:moveTo>
                  <a:cubicBezTo>
                    <a:pt x="0" y="303473"/>
                    <a:pt x="303473" y="0"/>
                    <a:pt x="677827" y="0"/>
                  </a:cubicBezTo>
                  <a:cubicBezTo>
                    <a:pt x="1052181" y="0"/>
                    <a:pt x="1355654" y="303473"/>
                    <a:pt x="1355654" y="677827"/>
                  </a:cubicBezTo>
                  <a:cubicBezTo>
                    <a:pt x="1355654" y="1052181"/>
                    <a:pt x="1052181" y="1355654"/>
                    <a:pt x="677827" y="1355654"/>
                  </a:cubicBezTo>
                  <a:cubicBezTo>
                    <a:pt x="303473" y="1355654"/>
                    <a:pt x="0" y="1052181"/>
                    <a:pt x="0" y="677827"/>
                  </a:cubicBezTo>
                  <a:close/>
                </a:path>
              </a:pathLst>
            </a:custGeom>
            <a:grpFill/>
            <a:ln>
              <a:noFill/>
            </a:ln>
            <a:effectLst>
              <a:outerShdw blurRad="149987" dist="250190" dir="8460000" algn="ctr">
                <a:srgbClr val="000000">
                  <a:alpha val="28000"/>
                </a:srgbClr>
              </a:outerShdw>
            </a:effectLst>
            <a:sp3d prstMaterial="metal">
              <a:bevelT w="88900" h="889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531" tIns="198531" rIns="198531" bIns="19853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030">
                <a:lnSpc>
                  <a:spcPct val="90000"/>
                </a:lnSpc>
                <a:spcAft>
                  <a:spcPct val="35000"/>
                </a:spcAft>
              </a:pPr>
              <a:r>
                <a:rPr lang="es-SV" sz="27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s-SV" sz="2700" dirty="0"/>
            </a:p>
          </p:txBody>
        </p:sp>
      </p:gr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9966" b="6642"/>
          <a:stretch/>
        </p:blipFill>
        <p:spPr bwMode="auto">
          <a:xfrm>
            <a:off x="1436742" y="4539131"/>
            <a:ext cx="2886062" cy="201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9671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5A25C86-4E2A-44E8-BE41-EFBECA153B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385" y="959944"/>
            <a:ext cx="5022165" cy="4938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CuadroTexto 10">
            <a:extLst>
              <a:ext uri="{FF2B5EF4-FFF2-40B4-BE49-F238E27FC236}">
                <a16:creationId xmlns:a16="http://schemas.microsoft.com/office/drawing/2014/main" id="{0F7F8D44-8090-4025-8FD0-447A6B118931}"/>
              </a:ext>
            </a:extLst>
          </p:cNvPr>
          <p:cNvSpPr txBox="1"/>
          <p:nvPr/>
        </p:nvSpPr>
        <p:spPr>
          <a:xfrm>
            <a:off x="6115607" y="6101088"/>
            <a:ext cx="596854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white"/>
                </a:solidFill>
                <a:effectLst/>
                <a:uLnTx/>
                <a:uFillTx/>
                <a:latin typeface="Gabriola" panose="04040605051002020D02" pitchFamily="82" charset="0"/>
                <a:ea typeface="+mn-ea"/>
                <a:cs typeface="+mn-cs"/>
              </a:rPr>
              <a:t>San Salvador, </a:t>
            </a:r>
            <a:r>
              <a:rPr lang="es-MX" sz="2800" dirty="0">
                <a:solidFill>
                  <a:prstClr val="white"/>
                </a:solidFill>
                <a:latin typeface="Gabriola" panose="04040605051002020D02" pitchFamily="82" charset="0"/>
              </a:rPr>
              <a:t>Noviembre </a:t>
            </a:r>
            <a:r>
              <a:rPr kumimoji="0" lang="es-MX" sz="2800" b="0" i="0" u="none" strike="noStrike" kern="1200" cap="none" spc="0" normalizeH="0" baseline="0" noProof="0" dirty="0">
                <a:ln>
                  <a:noFill/>
                </a:ln>
                <a:solidFill>
                  <a:prstClr val="white"/>
                </a:solidFill>
                <a:effectLst/>
                <a:uLnTx/>
                <a:uFillTx/>
                <a:latin typeface="Gabriola" panose="04040605051002020D02" pitchFamily="82" charset="0"/>
                <a:ea typeface="+mn-ea"/>
                <a:cs typeface="+mn-cs"/>
              </a:rPr>
              <a:t>de 2023</a:t>
            </a:r>
          </a:p>
        </p:txBody>
      </p:sp>
      <p:pic>
        <p:nvPicPr>
          <p:cNvPr id="12" name="Gráfico 11">
            <a:extLst>
              <a:ext uri="{FF2B5EF4-FFF2-40B4-BE49-F238E27FC236}">
                <a16:creationId xmlns:a16="http://schemas.microsoft.com/office/drawing/2014/main" id="{60EE386D-D4B2-42B7-AB74-B20B8328B0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6632" y="326749"/>
            <a:ext cx="3023345" cy="1452391"/>
          </a:xfrm>
          <a:prstGeom prst="rect">
            <a:avLst/>
          </a:prstGeom>
        </p:spPr>
      </p:pic>
      <p:sp>
        <p:nvSpPr>
          <p:cNvPr id="15" name="CuadroTexto 14">
            <a:extLst>
              <a:ext uri="{FF2B5EF4-FFF2-40B4-BE49-F238E27FC236}">
                <a16:creationId xmlns:a16="http://schemas.microsoft.com/office/drawing/2014/main" id="{3C403D20-31E8-4883-8838-6D6CC9F3F497}"/>
              </a:ext>
            </a:extLst>
          </p:cNvPr>
          <p:cNvSpPr txBox="1"/>
          <p:nvPr/>
        </p:nvSpPr>
        <p:spPr>
          <a:xfrm>
            <a:off x="5275385" y="2151726"/>
            <a:ext cx="6808763" cy="1865126"/>
          </a:xfrm>
          <a:prstGeom prst="rect">
            <a:avLst/>
          </a:prstGeom>
          <a:solidFill>
            <a:schemeClr val="accent3">
              <a:lumMod val="75000"/>
              <a:alpha val="50000"/>
            </a:schemeClr>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s-MX" sz="36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abriola" panose="04040605051002020D02" pitchFamily="82" charset="0"/>
                <a:ea typeface="+mn-ea"/>
                <a:cs typeface="+mn-cs"/>
              </a:rPr>
              <a:t>TEMA:</a:t>
            </a:r>
          </a:p>
          <a:p>
            <a:pPr marL="0" marR="0" lvl="0" indent="0" algn="ctr" defTabSz="914400" rtl="0" eaLnBrk="1" fontAlgn="auto" latinLnBrk="0" hangingPunct="1">
              <a:lnSpc>
                <a:spcPct val="80000"/>
              </a:lnSpc>
              <a:spcBef>
                <a:spcPts val="0"/>
              </a:spcBef>
              <a:spcAft>
                <a:spcPts val="0"/>
              </a:spcAft>
              <a:buClrTx/>
              <a:buSzTx/>
              <a:buFontTx/>
              <a:buNone/>
              <a:tabLst/>
              <a:defRPr/>
            </a:pPr>
            <a:r>
              <a:rPr lang="es-MX" sz="5400" b="1" dirty="0">
                <a:solidFill>
                  <a:srgbClr val="FFFF00"/>
                </a:solidFill>
                <a:effectLst>
                  <a:outerShdw blurRad="38100" dist="38100" dir="2700000" algn="tl">
                    <a:srgbClr val="000000">
                      <a:alpha val="43137"/>
                    </a:srgbClr>
                  </a:outerShdw>
                </a:effectLst>
                <a:latin typeface="Gabriola" panose="04040605051002020D02" pitchFamily="82" charset="0"/>
              </a:rPr>
              <a:t>Rentas Presuntas por Diferencias de Inventario</a:t>
            </a:r>
            <a:endParaRPr kumimoji="0" lang="es-MX"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abriola" panose="04040605051002020D02" pitchFamily="82" charset="0"/>
              <a:ea typeface="+mn-ea"/>
              <a:cs typeface="+mn-cs"/>
            </a:endParaRPr>
          </a:p>
        </p:txBody>
      </p:sp>
      <p:sp>
        <p:nvSpPr>
          <p:cNvPr id="13" name="CuadroTexto 12">
            <a:extLst>
              <a:ext uri="{FF2B5EF4-FFF2-40B4-BE49-F238E27FC236}">
                <a16:creationId xmlns:a16="http://schemas.microsoft.com/office/drawing/2014/main" id="{884B961D-3F05-499E-B6F1-B277B0824E43}"/>
              </a:ext>
            </a:extLst>
          </p:cNvPr>
          <p:cNvSpPr txBox="1"/>
          <p:nvPr/>
        </p:nvSpPr>
        <p:spPr>
          <a:xfrm>
            <a:off x="5170733" y="4389438"/>
            <a:ext cx="6913415" cy="1508618"/>
          </a:xfrm>
          <a:prstGeom prst="rect">
            <a:avLst/>
          </a:prstGeom>
          <a:solidFill>
            <a:schemeClr val="accent3">
              <a:lumMod val="7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sng" strike="noStrike" kern="1200" cap="none" spc="30" normalizeH="0" baseline="0" noProof="0" dirty="0">
                <a:ln>
                  <a:noFill/>
                </a:ln>
                <a:solidFill>
                  <a:prstClr val="white"/>
                </a:solidFill>
                <a:effectLst/>
                <a:uLnTx/>
                <a:uFillTx/>
                <a:latin typeface="Calibri"/>
                <a:ea typeface="+mn-ea"/>
                <a:cs typeface="+mn-cs"/>
              </a:rPr>
              <a:t>FACILITADOR: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30" normalizeH="0" baseline="0" noProof="0" dirty="0">
                <a:ln>
                  <a:noFill/>
                </a:ln>
                <a:solidFill>
                  <a:srgbClr val="FFFF00"/>
                </a:solidFill>
                <a:effectLst/>
                <a:uLnTx/>
                <a:uFillTx/>
                <a:latin typeface="Gabriola" panose="04040605051002020D02" pitchFamily="82" charset="0"/>
                <a:ea typeface="+mn-ea"/>
                <a:cs typeface="+mn-cs"/>
              </a:rPr>
              <a:t>Lic. Carlos Alfredo Funes Flores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s-ES" sz="1800" b="1" i="0" u="none" strike="noStrike" kern="1200" cap="none" spc="30" normalizeH="0" baseline="0" noProof="0" dirty="0">
                <a:ln>
                  <a:noFill/>
                </a:ln>
                <a:solidFill>
                  <a:srgbClr val="00B0F0"/>
                </a:solidFill>
                <a:effectLst/>
                <a:uLnTx/>
                <a:uFillTx/>
                <a:latin typeface="Calibri"/>
                <a:ea typeface="+mn-ea"/>
                <a:cs typeface="+mn-cs"/>
              </a:rPr>
              <a:t>Jefe de Departamento de Fiscalización</a:t>
            </a:r>
          </a:p>
          <a:p>
            <a:pPr marL="0" marR="0" lvl="0" indent="0" algn="ctr" defTabSz="914400" rtl="0" eaLnBrk="1" fontAlgn="auto" latinLnBrk="0" hangingPunct="1">
              <a:lnSpc>
                <a:spcPct val="85000"/>
              </a:lnSpc>
              <a:spcBef>
                <a:spcPts val="0"/>
              </a:spcBef>
              <a:spcAft>
                <a:spcPts val="0"/>
              </a:spcAft>
              <a:buClrTx/>
              <a:buSzTx/>
              <a:buFontTx/>
              <a:buNone/>
              <a:tabLst/>
              <a:defRPr/>
            </a:pPr>
            <a:r>
              <a:rPr lang="es-ES" b="1" spc="30" dirty="0">
                <a:solidFill>
                  <a:srgbClr val="00B0F0"/>
                </a:solidFill>
                <a:latin typeface="Calibri"/>
              </a:rPr>
              <a:t>Subdirección de Otros Contribuyentes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s-ES" sz="1800" b="1" i="0" u="none" strike="noStrike" kern="1200" cap="none" spc="30" normalizeH="0" baseline="0" noProof="0" dirty="0">
                <a:ln>
                  <a:noFill/>
                </a:ln>
                <a:solidFill>
                  <a:srgbClr val="00B0F0"/>
                </a:solidFill>
                <a:effectLst/>
                <a:uLnTx/>
                <a:uFillTx/>
                <a:latin typeface="Calibri"/>
                <a:ea typeface="+mn-ea"/>
                <a:cs typeface="+mn-cs"/>
              </a:rPr>
              <a:t>Dirección</a:t>
            </a:r>
            <a:r>
              <a:rPr kumimoji="0" lang="es-ES" sz="1800" b="1" i="0" u="none" strike="noStrike" kern="1200" cap="none" spc="30" normalizeH="0" noProof="0" dirty="0">
                <a:ln>
                  <a:noFill/>
                </a:ln>
                <a:solidFill>
                  <a:srgbClr val="00B0F0"/>
                </a:solidFill>
                <a:effectLst/>
                <a:uLnTx/>
                <a:uFillTx/>
                <a:latin typeface="Calibri"/>
                <a:ea typeface="+mn-ea"/>
                <a:cs typeface="+mn-cs"/>
              </a:rPr>
              <a:t> General de Impuestos Internos</a:t>
            </a:r>
            <a:endParaRPr kumimoji="0" lang="es-SV" sz="1800" b="1" i="0" u="none" strike="noStrike" kern="1200" cap="none" spc="30" normalizeH="0" baseline="0" noProof="0" dirty="0">
              <a:ln>
                <a:noFill/>
              </a:ln>
              <a:solidFill>
                <a:srgbClr val="00B0F0"/>
              </a:solidFill>
              <a:effectLst/>
              <a:uLnTx/>
              <a:uFillTx/>
              <a:latin typeface="Calibri"/>
              <a:ea typeface="+mn-ea"/>
              <a:cs typeface="+mn-cs"/>
            </a:endParaRPr>
          </a:p>
        </p:txBody>
      </p:sp>
    </p:spTree>
    <p:extLst>
      <p:ext uri="{BB962C8B-B14F-4D97-AF65-F5344CB8AC3E}">
        <p14:creationId xmlns:p14="http://schemas.microsoft.com/office/powerpoint/2010/main" val="134946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CC2CDCE-4B53-486E-B02A-96E5A7CAA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7 Título"/>
          <p:cNvSpPr>
            <a:spLocks noGrp="1"/>
          </p:cNvSpPr>
          <p:nvPr>
            <p:ph type="title" idx="4294967295"/>
          </p:nvPr>
        </p:nvSpPr>
        <p:spPr>
          <a:xfrm>
            <a:off x="2082019" y="579829"/>
            <a:ext cx="8229600" cy="1296987"/>
          </a:xfrm>
          <a:prstGeom prst="rect">
            <a:avLst/>
          </a:prstGeom>
          <a:noFill/>
          <a:ln>
            <a:noFill/>
          </a:ln>
        </p:spPr>
        <p:txBody>
          <a:bodyPr vert="horz" lIns="71993" tIns="107989" rIns="71993" bIns="107989" rtlCol="0" anchor="ctr">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ES_tradnl" sz="4000" dirty="0">
                <a:ln w="50800"/>
                <a:solidFill>
                  <a:schemeClr val="tx1"/>
                </a:solidFill>
                <a:latin typeface="Cooper Black" pitchFamily="18" charset="0"/>
              </a:rPr>
              <a:t>REQUISITOS DE FORMA DEL </a:t>
            </a:r>
            <a:br>
              <a:rPr lang="es-ES_tradnl" sz="4000" dirty="0">
                <a:ln w="50800"/>
                <a:solidFill>
                  <a:schemeClr val="tx1"/>
                </a:solidFill>
                <a:latin typeface="Cooper Black" pitchFamily="18" charset="0"/>
              </a:rPr>
            </a:br>
            <a:r>
              <a:rPr lang="es-ES_tradnl" dirty="0">
                <a:ln w="50800"/>
                <a:solidFill>
                  <a:schemeClr val="tx1"/>
                </a:solidFill>
                <a:latin typeface="Cooper Black" pitchFamily="18" charset="0"/>
              </a:rPr>
              <a:t>REGISTRO DE CONTROL DE INVENTARIOS</a:t>
            </a:r>
            <a:endParaRPr lang="es-ES" sz="4000" dirty="0">
              <a:ln w="50800"/>
              <a:solidFill>
                <a:schemeClr val="tx1"/>
              </a:solidFill>
              <a:latin typeface="Cooper Black" pitchFamily="18"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2101752"/>
            <a:ext cx="5904656" cy="4657828"/>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293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by="(-#ppt_w*2)" calcmode="lin" valueType="num">
                                      <p:cBhvr rctx="PPT">
                                        <p:cTn id="7" dur="250" autoRev="1" fill="hold">
                                          <p:stCondLst>
                                            <p:cond delay="0"/>
                                          </p:stCondLst>
                                        </p:cTn>
                                        <p:tgtEl>
                                          <p:spTgt spid="7170"/>
                                        </p:tgtEl>
                                        <p:attrNameLst>
                                          <p:attrName>ppt_w</p:attrName>
                                        </p:attrNameLst>
                                      </p:cBhvr>
                                    </p:anim>
                                    <p:anim by="(#ppt_w*0.50)" calcmode="lin" valueType="num">
                                      <p:cBhvr>
                                        <p:cTn id="8" dur="250" decel="50000" autoRev="1" fill="hold">
                                          <p:stCondLst>
                                            <p:cond delay="0"/>
                                          </p:stCondLst>
                                        </p:cTn>
                                        <p:tgtEl>
                                          <p:spTgt spid="7170"/>
                                        </p:tgtEl>
                                        <p:attrNameLst>
                                          <p:attrName>ppt_x</p:attrName>
                                        </p:attrNameLst>
                                      </p:cBhvr>
                                    </p:anim>
                                    <p:anim from="(-#ppt_h/2)" to="(#ppt_y)" calcmode="lin" valueType="num">
                                      <p:cBhvr>
                                        <p:cTn id="9" dur="500" fill="hold">
                                          <p:stCondLst>
                                            <p:cond delay="0"/>
                                          </p:stCondLst>
                                        </p:cTn>
                                        <p:tgtEl>
                                          <p:spTgt spid="7170"/>
                                        </p:tgtEl>
                                        <p:attrNameLst>
                                          <p:attrName>ppt_y</p:attrName>
                                        </p:attrNameLst>
                                      </p:cBhvr>
                                    </p:anim>
                                    <p:animRot by="21600000">
                                      <p:cBhvr>
                                        <p:cTn id="10" dur="500" fill="hold">
                                          <p:stCondLst>
                                            <p:cond delay="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0 Forma libre"/>
          <p:cNvSpPr/>
          <p:nvPr/>
        </p:nvSpPr>
        <p:spPr>
          <a:xfrm>
            <a:off x="8256240" y="1567860"/>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D09E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156965"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600040">
              <a:lnSpc>
                <a:spcPct val="90000"/>
              </a:lnSpc>
              <a:spcAft>
                <a:spcPct val="35000"/>
              </a:spcAft>
            </a:pPr>
            <a:r>
              <a:rPr lang="es-SV" sz="1600" dirty="0">
                <a:solidFill>
                  <a:srgbClr val="000000"/>
                </a:solidFill>
                <a:latin typeface="Tahoma" panose="020B0604030504040204" pitchFamily="34" charset="0"/>
                <a:ea typeface="Tahoma" panose="020B0604030504040204" pitchFamily="34" charset="0"/>
                <a:cs typeface="Tahoma" panose="020B0604030504040204" pitchFamily="34" charset="0"/>
              </a:rPr>
              <a:t>5.</a:t>
            </a:r>
          </a:p>
          <a:p>
            <a:pPr algn="ctr" defTabSz="1600040">
              <a:lnSpc>
                <a:spcPct val="90000"/>
              </a:lnSpc>
              <a:spcAft>
                <a:spcPct val="35000"/>
              </a:spcAft>
            </a:pPr>
            <a:r>
              <a:rPr lang="es-SV" sz="1600" dirty="0">
                <a:solidFill>
                  <a:srgbClr val="000000"/>
                </a:solidFill>
                <a:effectLst>
                  <a:outerShdw blurRad="50800" dist="38100" dir="2700000" algn="tl">
                    <a:srgbClr val="000000">
                      <a:alpha val="40000"/>
                    </a:srgbClr>
                  </a:outerShdw>
                </a:effectLst>
              </a:rPr>
              <a:t>Nombre, razón social o denominación del proveedor</a:t>
            </a:r>
            <a:endParaRPr lang="es-SV"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5 Forma libre"/>
          <p:cNvSpPr/>
          <p:nvPr/>
        </p:nvSpPr>
        <p:spPr>
          <a:xfrm>
            <a:off x="7441268" y="2986608"/>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7CBF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467" tIns="278872" rIns="258467" bIns="278872"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422258">
              <a:lnSpc>
                <a:spcPct val="90000"/>
              </a:lnSpc>
              <a:spcAft>
                <a:spcPct val="35000"/>
              </a:spcAft>
            </a:pPr>
            <a:r>
              <a:rPr lang="es-SV" sz="1600" dirty="0">
                <a:solidFill>
                  <a:srgbClr val="000000"/>
                </a:solidFill>
                <a:latin typeface="Tahoma" panose="020B0604030504040204" pitchFamily="34" charset="0"/>
                <a:ea typeface="Tahoma" panose="020B0604030504040204" pitchFamily="34" charset="0"/>
                <a:cs typeface="Tahoma" panose="020B0604030504040204" pitchFamily="34" charset="0"/>
              </a:rPr>
              <a:t>9.</a:t>
            </a:r>
          </a:p>
          <a:p>
            <a:pPr algn="ctr" defTabSz="1422258">
              <a:lnSpc>
                <a:spcPct val="90000"/>
              </a:lnSpc>
              <a:spcAft>
                <a:spcPct val="35000"/>
              </a:spcAft>
            </a:pPr>
            <a:r>
              <a:rPr lang="es-SV" sz="1600" dirty="0">
                <a:solidFill>
                  <a:srgbClr val="000000"/>
                </a:solidFill>
                <a:effectLst>
                  <a:outerShdw blurRad="50800" dist="38100" dir="2700000" algn="tl">
                    <a:srgbClr val="000000">
                      <a:alpha val="40000"/>
                    </a:srgbClr>
                  </a:outerShdw>
                </a:effectLst>
              </a:rPr>
              <a:t>Número de unidades que ingresan</a:t>
            </a:r>
            <a:endParaRPr lang="es-SV"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5 Rectángulo"/>
          <p:cNvSpPr/>
          <p:nvPr/>
        </p:nvSpPr>
        <p:spPr>
          <a:xfrm>
            <a:off x="2332680" y="386883"/>
            <a:ext cx="7526640" cy="648072"/>
          </a:xfrm>
          <a:prstGeom prst="rect">
            <a:avLst/>
          </a:prstGeom>
          <a:noFill/>
          <a:ln w="9525">
            <a:noFill/>
            <a:miter lim="800000"/>
            <a:headEnd/>
            <a:tailEnd/>
          </a:ln>
        </p:spPr>
        <p:txBody>
          <a:bodyPr vert="horz" wrap="square" lIns="71993" tIns="71993" rIns="71993" bIns="71993" numCol="1"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eaLnBrk="0" hangingPunct="0"/>
            <a:r>
              <a:rPr lang="es-SV" sz="2800" b="1" dirty="0">
                <a:ln w="50800"/>
                <a:solidFill>
                  <a:schemeClr val="accent1">
                    <a:lumMod val="75000"/>
                    <a:lumOff val="25000"/>
                  </a:schemeClr>
                </a:solidFill>
                <a:effectLst>
                  <a:reflection blurRad="6350" stA="55000" endA="300" endPos="45500" dir="5400000" sy="-100000" algn="bl" rotWithShape="0"/>
                </a:effectLst>
                <a:latin typeface="Cooper Black" pitchFamily="18" charset="0"/>
                <a:ea typeface="+mj-ea"/>
                <a:cs typeface="+mj-cs"/>
              </a:rPr>
              <a:t>“REQUISITOS A CUMPLIR POR EL RCI”</a:t>
            </a:r>
          </a:p>
          <a:p>
            <a:pPr algn="ctr" eaLnBrk="0" hangingPunct="0"/>
            <a:r>
              <a:rPr lang="es-SV" sz="1600" b="1" dirty="0">
                <a:ln w="50800"/>
                <a:effectLst>
                  <a:reflection blurRad="6350" stA="55000" endA="300" endPos="45500" dir="5400000" sy="-100000" algn="bl" rotWithShape="0"/>
                </a:effectLst>
                <a:latin typeface="Helvetica" panose="020B0604020202020204" pitchFamily="34" charset="0"/>
                <a:ea typeface="+mj-ea"/>
                <a:cs typeface="Helvetica" panose="020B0604020202020204" pitchFamily="34" charset="0"/>
              </a:rPr>
              <a:t>[ARTÍCULO 142-A CÓDIGO TRIBUTARIO Y 81 RACT]</a:t>
            </a:r>
          </a:p>
        </p:txBody>
      </p:sp>
      <p:sp>
        <p:nvSpPr>
          <p:cNvPr id="19" name="1 Forma libre"/>
          <p:cNvSpPr/>
          <p:nvPr/>
        </p:nvSpPr>
        <p:spPr>
          <a:xfrm>
            <a:off x="3314320" y="155334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00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894" tIns="210299" rIns="189894" bIns="210299"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22238">
              <a:lnSpc>
                <a:spcPct val="90000"/>
              </a:lnSpc>
              <a:spcAft>
                <a:spcPct val="35000"/>
              </a:spcAft>
            </a:pP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2.</a:t>
            </a:r>
          </a:p>
          <a:p>
            <a:pPr algn="ctr" defTabSz="622238">
              <a:lnSpc>
                <a:spcPct val="90000"/>
              </a:lnSpc>
              <a:spcAft>
                <a:spcPct val="35000"/>
              </a:spcAft>
              <a:defRPr/>
            </a:pPr>
            <a:r>
              <a:rPr lang="es-SV" sz="1600" dirty="0">
                <a:effectLst>
                  <a:outerShdw blurRad="50800" dist="38100" dir="2700000" algn="tl">
                    <a:srgbClr val="000000">
                      <a:alpha val="40000"/>
                    </a:srgbClr>
                  </a:outerShdw>
                </a:effectLst>
              </a:rPr>
              <a:t>Correlativo de la operación</a:t>
            </a:r>
            <a:endParaRPr lang="es-SV"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2 Forma libre"/>
          <p:cNvSpPr/>
          <p:nvPr/>
        </p:nvSpPr>
        <p:spPr>
          <a:xfrm>
            <a:off x="1716828" y="155334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251975"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77792">
              <a:lnSpc>
                <a:spcPct val="90000"/>
              </a:lnSpc>
              <a:spcAft>
                <a:spcPct val="35000"/>
              </a:spcAft>
            </a:pPr>
            <a:r>
              <a:rPr lang="es-SV" sz="1300" dirty="0">
                <a:solidFill>
                  <a:schemeClr val="bg1"/>
                </a:solidFill>
                <a:latin typeface="Tahoma" panose="020B0604030504040204" pitchFamily="34" charset="0"/>
                <a:ea typeface="Tahoma" panose="020B0604030504040204" pitchFamily="34" charset="0"/>
                <a:cs typeface="Tahoma" panose="020B0604030504040204" pitchFamily="34" charset="0"/>
              </a:rPr>
              <a:t>1.</a:t>
            </a:r>
          </a:p>
          <a:p>
            <a:pPr algn="ctr" defTabSz="577792">
              <a:lnSpc>
                <a:spcPct val="90000"/>
              </a:lnSpc>
              <a:spcAft>
                <a:spcPct val="35000"/>
              </a:spcAft>
            </a:pPr>
            <a:r>
              <a:rPr lang="es-SV" sz="1300" dirty="0">
                <a:effectLst>
                  <a:outerShdw blurRad="50800" dist="38100" dir="2700000" algn="tl">
                    <a:srgbClr val="000000">
                      <a:alpha val="40000"/>
                    </a:srgbClr>
                  </a:outerShdw>
                </a:effectLst>
              </a:rPr>
              <a:t>Encabezado: Título del Registro; Nombre del Contribuyente, Período que abarca, NIT y NRC</a:t>
            </a:r>
            <a:endParaRPr lang="es-SV" sz="1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3 Forma libre"/>
          <p:cNvSpPr/>
          <p:nvPr/>
        </p:nvSpPr>
        <p:spPr>
          <a:xfrm>
            <a:off x="2515574" y="299350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252000" rIns="180000" bIns="278872"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422258">
              <a:lnSpc>
                <a:spcPct val="90000"/>
              </a:lnSpc>
              <a:spcAft>
                <a:spcPct val="35000"/>
              </a:spcAft>
            </a:pPr>
            <a:r>
              <a:rPr lang="es-SV" sz="1500" dirty="0">
                <a:solidFill>
                  <a:srgbClr val="000000"/>
                </a:solidFill>
                <a:latin typeface="Tahoma" panose="020B0604030504040204" pitchFamily="34" charset="0"/>
                <a:ea typeface="Tahoma" panose="020B0604030504040204" pitchFamily="34" charset="0"/>
                <a:cs typeface="Tahoma" panose="020B0604030504040204" pitchFamily="34" charset="0"/>
              </a:rPr>
              <a:t>6.</a:t>
            </a:r>
          </a:p>
          <a:p>
            <a:pPr algn="ctr" defTabSz="1422258">
              <a:lnSpc>
                <a:spcPct val="90000"/>
              </a:lnSpc>
              <a:spcAft>
                <a:spcPct val="35000"/>
              </a:spcAft>
            </a:pPr>
            <a:r>
              <a:rPr lang="es-SV" sz="1500" dirty="0">
                <a:solidFill>
                  <a:srgbClr val="000000"/>
                </a:solidFill>
              </a:rPr>
              <a:t>Nacionalidad del proveedor</a:t>
            </a:r>
            <a:endParaRPr lang="es-SV"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4 Forma libre"/>
          <p:cNvSpPr/>
          <p:nvPr/>
        </p:nvSpPr>
        <p:spPr>
          <a:xfrm>
            <a:off x="4943872" y="155334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156965"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77792">
              <a:lnSpc>
                <a:spcPct val="90000"/>
              </a:lnSpc>
              <a:spcAft>
                <a:spcPct val="35000"/>
              </a:spcAft>
            </a:pP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p>
          <a:p>
            <a:pPr algn="ctr" defTabSz="577792">
              <a:lnSpc>
                <a:spcPct val="90000"/>
              </a:lnSpc>
              <a:spcAft>
                <a:spcPct val="35000"/>
              </a:spcAft>
            </a:pPr>
            <a:r>
              <a:rPr lang="es-SV" sz="1600" dirty="0">
                <a:solidFill>
                  <a:schemeClr val="bg1"/>
                </a:solidFill>
                <a:effectLst>
                  <a:outerShdw blurRad="50800" dist="38100" dir="2700000" algn="tl">
                    <a:srgbClr val="000000">
                      <a:alpha val="40000"/>
                    </a:srgbClr>
                  </a:outerShdw>
                </a:effectLst>
              </a:rPr>
              <a:t>Fecha de la operación</a:t>
            </a:r>
            <a:endParaRPr lang="es-SV"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4" name="6 Forma libre"/>
          <p:cNvSpPr/>
          <p:nvPr/>
        </p:nvSpPr>
        <p:spPr>
          <a:xfrm>
            <a:off x="5781326" y="299806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60" bIns="287971"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600040">
              <a:lnSpc>
                <a:spcPct val="90000"/>
              </a:lnSpc>
              <a:spcAft>
                <a:spcPct val="35000"/>
              </a:spcAft>
            </a:pPr>
            <a:r>
              <a:rPr lang="es-SV" sz="1000" dirty="0">
                <a:solidFill>
                  <a:schemeClr val="bg1"/>
                </a:solidFill>
                <a:latin typeface="Tahoma" panose="020B0604030504040204" pitchFamily="34" charset="0"/>
                <a:ea typeface="Tahoma" panose="020B0604030504040204" pitchFamily="34" charset="0"/>
                <a:cs typeface="Tahoma" panose="020B0604030504040204" pitchFamily="34" charset="0"/>
              </a:rPr>
              <a:t>8.</a:t>
            </a:r>
          </a:p>
          <a:p>
            <a:pPr algn="ctr" defTabSz="1600040">
              <a:lnSpc>
                <a:spcPct val="90000"/>
              </a:lnSpc>
              <a:spcAft>
                <a:spcPct val="35000"/>
              </a:spcAft>
              <a:defRPr/>
            </a:pPr>
            <a:r>
              <a:rPr lang="es-SV" sz="1000" dirty="0">
                <a:effectLst>
                  <a:outerShdw blurRad="50800" dist="38100" dir="2700000" algn="tl">
                    <a:srgbClr val="000000">
                      <a:alpha val="40000"/>
                    </a:srgbClr>
                  </a:outerShdw>
                </a:effectLst>
              </a:rPr>
              <a:t>Fuente o Ref. del libro de costos de retaceos, de compras locales  u Hoja de Costo de Producción,  de donde ha sido tomado el costo correspondientes</a:t>
            </a:r>
            <a:endParaRPr lang="es-SV"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7 Forma libre"/>
          <p:cNvSpPr/>
          <p:nvPr/>
        </p:nvSpPr>
        <p:spPr>
          <a:xfrm>
            <a:off x="4151784" y="299350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467" tIns="278872" rIns="258467" bIns="278872"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422258">
              <a:lnSpc>
                <a:spcPct val="90000"/>
              </a:lnSpc>
              <a:spcAft>
                <a:spcPct val="35000"/>
              </a:spcAft>
            </a:pPr>
            <a:r>
              <a:rPr lang="es-SV" dirty="0">
                <a:solidFill>
                  <a:schemeClr val="bg1"/>
                </a:solidFill>
                <a:latin typeface="Tahoma" panose="020B0604030504040204" pitchFamily="34" charset="0"/>
                <a:ea typeface="Tahoma" panose="020B0604030504040204" pitchFamily="34" charset="0"/>
                <a:cs typeface="Tahoma" panose="020B0604030504040204" pitchFamily="34" charset="0"/>
              </a:rPr>
              <a:t>7.</a:t>
            </a:r>
          </a:p>
          <a:p>
            <a:pPr algn="ctr" defTabSz="1422258">
              <a:lnSpc>
                <a:spcPct val="90000"/>
              </a:lnSpc>
              <a:spcAft>
                <a:spcPct val="35000"/>
              </a:spcAft>
            </a:pPr>
            <a:r>
              <a:rPr lang="es-SV" dirty="0">
                <a:effectLst>
                  <a:outerShdw blurRad="50800" dist="38100" dir="2700000" algn="tl">
                    <a:srgbClr val="000000">
                      <a:alpha val="40000"/>
                    </a:srgbClr>
                  </a:outerShdw>
                </a:effectLst>
              </a:rPr>
              <a:t>Descripción del producto comprado, especificando las características que permitan individualizarlo e identificarlos plenamente</a:t>
            </a:r>
            <a:endParaRPr lang="es-SV"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8 Forma libre"/>
          <p:cNvSpPr/>
          <p:nvPr/>
        </p:nvSpPr>
        <p:spPr>
          <a:xfrm>
            <a:off x="3337188" y="4448178"/>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chemeClr val="tx1">
              <a:lumMod val="65000"/>
              <a:lumOff val="3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156965"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77792">
              <a:lnSpc>
                <a:spcPct val="90000"/>
              </a:lnSpc>
              <a:spcAft>
                <a:spcPct val="35000"/>
              </a:spcAft>
            </a:pP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12.</a:t>
            </a:r>
          </a:p>
          <a:p>
            <a:pPr algn="ctr" defTabSz="577792">
              <a:lnSpc>
                <a:spcPct val="90000"/>
              </a:lnSpc>
              <a:spcAft>
                <a:spcPct val="35000"/>
              </a:spcAft>
            </a:pPr>
            <a:r>
              <a:rPr lang="es-SV" sz="1600" dirty="0">
                <a:effectLst>
                  <a:outerShdw blurRad="50800" dist="38100" dir="2700000" algn="tl">
                    <a:srgbClr val="000000">
                      <a:alpha val="40000"/>
                    </a:srgbClr>
                  </a:outerShdw>
                </a:effectLst>
              </a:rPr>
              <a:t>Importe monetario o precio de costo de las unidades que ingresan</a:t>
            </a:r>
            <a:endParaRPr lang="es-SV"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9 Forma libre"/>
          <p:cNvSpPr/>
          <p:nvPr/>
        </p:nvSpPr>
        <p:spPr>
          <a:xfrm>
            <a:off x="6600054" y="1567858"/>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894" tIns="210299" rIns="189895" bIns="2103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22238">
              <a:lnSpc>
                <a:spcPct val="90000"/>
              </a:lnSpc>
              <a:spcAft>
                <a:spcPct val="35000"/>
              </a:spcAft>
            </a:pPr>
            <a:r>
              <a:rPr lang="es-SV" sz="1300" dirty="0">
                <a:solidFill>
                  <a:srgbClr val="000000"/>
                </a:solidFill>
                <a:latin typeface="Tahoma" panose="020B0604030504040204" pitchFamily="34" charset="0"/>
                <a:ea typeface="Tahoma" panose="020B0604030504040204" pitchFamily="34" charset="0"/>
                <a:cs typeface="Tahoma" panose="020B0604030504040204" pitchFamily="34" charset="0"/>
              </a:rPr>
              <a:t>4.</a:t>
            </a:r>
          </a:p>
          <a:p>
            <a:pPr algn="ctr" defTabSz="622238">
              <a:lnSpc>
                <a:spcPct val="90000"/>
              </a:lnSpc>
              <a:spcAft>
                <a:spcPct val="35000"/>
              </a:spcAft>
            </a:pPr>
            <a:r>
              <a:rPr lang="es-SV" sz="1300" dirty="0">
                <a:solidFill>
                  <a:srgbClr val="000000"/>
                </a:solidFill>
              </a:rPr>
              <a:t>N° de CCF, NC, ND, FCF, DSE, DM o FAUCA correspondiente, según el caso</a:t>
            </a:r>
            <a:endParaRPr lang="es-SV" sz="13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11 Forma libre"/>
          <p:cNvSpPr/>
          <p:nvPr/>
        </p:nvSpPr>
        <p:spPr>
          <a:xfrm>
            <a:off x="1716828" y="4448180"/>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894" tIns="210299" rIns="189894" bIns="210299"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22238">
              <a:lnSpc>
                <a:spcPct val="90000"/>
              </a:lnSpc>
              <a:spcAft>
                <a:spcPct val="35000"/>
              </a:spcAft>
            </a:pP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11.</a:t>
            </a:r>
          </a:p>
          <a:p>
            <a:pPr algn="ctr" defTabSz="622238">
              <a:lnSpc>
                <a:spcPct val="90000"/>
              </a:lnSpc>
              <a:spcAft>
                <a:spcPct val="35000"/>
              </a:spcAft>
              <a:defRPr/>
            </a:pPr>
            <a:r>
              <a:rPr lang="es-SV" sz="1600" dirty="0">
                <a:effectLst>
                  <a:outerShdw blurRad="50800" dist="38100" dir="2700000" algn="tl">
                    <a:srgbClr val="000000">
                      <a:alpha val="40000"/>
                    </a:srgbClr>
                  </a:outerShdw>
                </a:effectLst>
              </a:rPr>
              <a:t>Saldo en unidades</a:t>
            </a:r>
            <a:endParaRPr lang="es-SV"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12 Forma libre"/>
          <p:cNvSpPr/>
          <p:nvPr/>
        </p:nvSpPr>
        <p:spPr>
          <a:xfrm>
            <a:off x="9084512" y="299350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156965"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600040">
              <a:lnSpc>
                <a:spcPct val="90000"/>
              </a:lnSpc>
              <a:spcAft>
                <a:spcPct val="35000"/>
              </a:spcAft>
            </a:pPr>
            <a:r>
              <a:rPr lang="es-SV" sz="1600" dirty="0">
                <a:solidFill>
                  <a:schemeClr val="bg1"/>
                </a:solidFill>
                <a:latin typeface="Tahoma" panose="020B0604030504040204" pitchFamily="34" charset="0"/>
                <a:ea typeface="Tahoma" panose="020B0604030504040204" pitchFamily="34" charset="0"/>
                <a:cs typeface="Tahoma" panose="020B0604030504040204" pitchFamily="34" charset="0"/>
              </a:rPr>
              <a:t>10.</a:t>
            </a:r>
          </a:p>
          <a:p>
            <a:pPr algn="ctr" defTabSz="1600040">
              <a:lnSpc>
                <a:spcPct val="90000"/>
              </a:lnSpc>
              <a:spcAft>
                <a:spcPct val="35000"/>
              </a:spcAft>
            </a:pPr>
            <a:r>
              <a:rPr lang="es-SV" sz="1600" dirty="0">
                <a:effectLst>
                  <a:outerShdw blurRad="50800" dist="38100" dir="2700000" algn="tl">
                    <a:srgbClr val="000000">
                      <a:alpha val="40000"/>
                    </a:srgbClr>
                  </a:outerShdw>
                </a:effectLst>
              </a:rPr>
              <a:t>Número de unidades que salen</a:t>
            </a:r>
            <a:endParaRPr lang="es-SV"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1 Forma libre"/>
          <p:cNvSpPr/>
          <p:nvPr/>
        </p:nvSpPr>
        <p:spPr>
          <a:xfrm>
            <a:off x="6613372" y="4457691"/>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rgbClr val="00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894" tIns="210299" rIns="189894" bIns="210299"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22238">
              <a:lnSpc>
                <a:spcPct val="90000"/>
              </a:lnSpc>
              <a:spcAft>
                <a:spcPct val="35000"/>
              </a:spcAft>
            </a:pPr>
            <a:r>
              <a:rPr lang="es-SV" sz="1400" dirty="0">
                <a:solidFill>
                  <a:srgbClr val="000000"/>
                </a:solidFill>
                <a:latin typeface="Tahoma" panose="020B0604030504040204" pitchFamily="34" charset="0"/>
                <a:ea typeface="Tahoma" panose="020B0604030504040204" pitchFamily="34" charset="0"/>
                <a:cs typeface="Tahoma" panose="020B0604030504040204" pitchFamily="34" charset="0"/>
              </a:rPr>
              <a:t>14.</a:t>
            </a:r>
          </a:p>
          <a:p>
            <a:pPr algn="ctr" defTabSz="622238">
              <a:lnSpc>
                <a:spcPct val="90000"/>
              </a:lnSpc>
              <a:spcAft>
                <a:spcPct val="35000"/>
              </a:spcAft>
              <a:defRPr/>
            </a:pPr>
            <a:r>
              <a:rPr lang="es-SV" sz="1400" dirty="0">
                <a:solidFill>
                  <a:srgbClr val="000000"/>
                </a:solidFill>
                <a:effectLst>
                  <a:outerShdw blurRad="50800" dist="38100" dir="2700000" algn="tl">
                    <a:srgbClr val="000000">
                      <a:alpha val="40000"/>
                    </a:srgbClr>
                  </a:outerShdw>
                </a:effectLst>
              </a:rPr>
              <a:t>Saldo monetario del importe de las unidades existentes, a precio de costo</a:t>
            </a:r>
            <a:endParaRPr lang="es-SV"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2 Forma libre"/>
          <p:cNvSpPr/>
          <p:nvPr/>
        </p:nvSpPr>
        <p:spPr>
          <a:xfrm>
            <a:off x="4988046" y="4433664"/>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251975" numCol="1" spcCol="1270" anchor="ctr" anchorCtr="0">
            <a:normAutofit lnSpcReduction="10000"/>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77792">
              <a:lnSpc>
                <a:spcPct val="90000"/>
              </a:lnSpc>
              <a:spcAft>
                <a:spcPct val="35000"/>
              </a:spcAft>
            </a:pPr>
            <a:r>
              <a:rPr lang="es-SV" sz="1400" dirty="0">
                <a:solidFill>
                  <a:schemeClr val="bg1"/>
                </a:solidFill>
                <a:latin typeface="Tahoma" panose="020B0604030504040204" pitchFamily="34" charset="0"/>
                <a:ea typeface="Tahoma" panose="020B0604030504040204" pitchFamily="34" charset="0"/>
                <a:cs typeface="Tahoma" panose="020B0604030504040204" pitchFamily="34" charset="0"/>
              </a:rPr>
              <a:t>13.</a:t>
            </a:r>
          </a:p>
          <a:p>
            <a:pPr algn="ctr" defTabSz="577792">
              <a:lnSpc>
                <a:spcPct val="90000"/>
              </a:lnSpc>
              <a:spcAft>
                <a:spcPct val="35000"/>
              </a:spcAft>
            </a:pPr>
            <a:r>
              <a:rPr lang="es-SV" sz="1400" dirty="0">
                <a:effectLst>
                  <a:outerShdw blurRad="50800" dist="38100" dir="2700000" algn="tl">
                    <a:srgbClr val="000000">
                      <a:alpha val="40000"/>
                    </a:srgbClr>
                  </a:outerShdw>
                </a:effectLst>
              </a:rPr>
              <a:t>Importe monetario o precio de costo, según el caso de las unidades que salen</a:t>
            </a:r>
            <a:endParaRPr lang="es-SV"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4 Forma libre"/>
          <p:cNvSpPr/>
          <p:nvPr/>
        </p:nvSpPr>
        <p:spPr>
          <a:xfrm>
            <a:off x="8298456" y="4457691"/>
            <a:ext cx="1620000" cy="1800000"/>
          </a:xfrm>
          <a:custGeom>
            <a:avLst/>
            <a:gdLst>
              <a:gd name="connsiteX0" fmla="*/ 0 w 1007360"/>
              <a:gd name="connsiteY0" fmla="*/ 438202 h 876404"/>
              <a:gd name="connsiteX1" fmla="*/ 219101 w 1007360"/>
              <a:gd name="connsiteY1" fmla="*/ 0 h 876404"/>
              <a:gd name="connsiteX2" fmla="*/ 788259 w 1007360"/>
              <a:gd name="connsiteY2" fmla="*/ 0 h 876404"/>
              <a:gd name="connsiteX3" fmla="*/ 1007360 w 1007360"/>
              <a:gd name="connsiteY3" fmla="*/ 438202 h 876404"/>
              <a:gd name="connsiteX4" fmla="*/ 788259 w 1007360"/>
              <a:gd name="connsiteY4" fmla="*/ 876404 h 876404"/>
              <a:gd name="connsiteX5" fmla="*/ 219101 w 1007360"/>
              <a:gd name="connsiteY5" fmla="*/ 876404 h 876404"/>
              <a:gd name="connsiteX6" fmla="*/ 0 w 1007360"/>
              <a:gd name="connsiteY6" fmla="*/ 438202 h 87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60" h="876404">
                <a:moveTo>
                  <a:pt x="503680" y="0"/>
                </a:moveTo>
                <a:lnTo>
                  <a:pt x="1007359" y="190618"/>
                </a:lnTo>
                <a:lnTo>
                  <a:pt x="1007359" y="685786"/>
                </a:lnTo>
                <a:lnTo>
                  <a:pt x="503680" y="876404"/>
                </a:lnTo>
                <a:lnTo>
                  <a:pt x="1" y="685786"/>
                </a:lnTo>
                <a:lnTo>
                  <a:pt x="1" y="190618"/>
                </a:lnTo>
                <a:lnTo>
                  <a:pt x="503680" y="0"/>
                </a:lnTo>
                <a:close/>
              </a:path>
            </a:pathLst>
          </a:cu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559" tIns="156965" rIns="136559" bIns="156965"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77792">
              <a:lnSpc>
                <a:spcPct val="90000"/>
              </a:lnSpc>
              <a:spcAft>
                <a:spcPct val="35000"/>
              </a:spcAft>
            </a:pPr>
            <a:r>
              <a:rPr lang="es-SV" sz="1400" dirty="0">
                <a:solidFill>
                  <a:srgbClr val="000000"/>
                </a:solidFill>
                <a:latin typeface="Tahoma" panose="020B0604030504040204" pitchFamily="34" charset="0"/>
                <a:ea typeface="Tahoma" panose="020B0604030504040204" pitchFamily="34" charset="0"/>
                <a:cs typeface="Tahoma" panose="020B0604030504040204" pitchFamily="34" charset="0"/>
              </a:rPr>
              <a:t>15.</a:t>
            </a:r>
          </a:p>
          <a:p>
            <a:pPr algn="ctr" defTabSz="577792">
              <a:lnSpc>
                <a:spcPct val="90000"/>
              </a:lnSpc>
              <a:spcAft>
                <a:spcPct val="35000"/>
              </a:spcAft>
            </a:pPr>
            <a:r>
              <a:rPr lang="es-SV" sz="1400" dirty="0">
                <a:solidFill>
                  <a:srgbClr val="000000"/>
                </a:solidFill>
                <a:effectLst>
                  <a:outerShdw blurRad="50800" dist="38100" dir="2700000" algn="tl">
                    <a:srgbClr val="000000">
                      <a:alpha val="40000"/>
                    </a:srgbClr>
                  </a:outerShdw>
                </a:effectLst>
              </a:rPr>
              <a:t>Ajuste como descuentos, rebajas e incrementos de precio o bonificaciones</a:t>
            </a:r>
            <a:endParaRPr lang="es-SV"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0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19" grpId="0" animBg="1"/>
      <p:bldP spid="20" grpId="0" animBg="1"/>
      <p:bldP spid="21" grpId="0" animBg="1"/>
      <p:bldP spid="22" grpId="0" animBg="1"/>
      <p:bldP spid="24" grpId="0" animBg="1"/>
      <p:bldP spid="25" grpId="0" animBg="1"/>
      <p:bldP spid="26" grpId="0" animBg="1"/>
      <p:bldP spid="27" grpId="0" animBg="1"/>
      <p:bldP spid="29" grpId="0" animBg="1"/>
      <p:bldP spid="30"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376362" y="302361"/>
            <a:ext cx="9439275" cy="665163"/>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SV" altLang="es-SV" sz="3600" kern="12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rPr>
              <a:t>SACIONES POR INCUMPLIMIENTO</a:t>
            </a:r>
            <a:br>
              <a:rPr lang="es-SV" altLang="es-SV" sz="1800" dirty="0">
                <a:ln w="50800"/>
                <a:solidFill>
                  <a:srgbClr val="FFFF0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rPr>
            </a:br>
            <a:r>
              <a:rPr lang="es-SV" altLang="es-SV" sz="16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rPr>
              <a:t>[ART 243 DEL CÓDIGO TRIBUTARIO]</a:t>
            </a:r>
            <a:endParaRPr lang="en-US" altLang="es-SV" sz="20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endParaRPr>
          </a:p>
        </p:txBody>
      </p:sp>
      <p:grpSp>
        <p:nvGrpSpPr>
          <p:cNvPr id="4" name="3 Grupo"/>
          <p:cNvGrpSpPr/>
          <p:nvPr/>
        </p:nvGrpSpPr>
        <p:grpSpPr>
          <a:xfrm>
            <a:off x="2306872" y="1108928"/>
            <a:ext cx="5654734" cy="962654"/>
            <a:chOff x="1221523" y="954179"/>
            <a:chExt cx="7527437" cy="962654"/>
          </a:xfrm>
        </p:grpSpPr>
        <p:sp>
          <p:nvSpPr>
            <p:cNvPr id="14" name="22 Forma libre"/>
            <p:cNvSpPr/>
            <p:nvPr/>
          </p:nvSpPr>
          <p:spPr>
            <a:xfrm>
              <a:off x="1584275" y="1268761"/>
              <a:ext cx="7164685" cy="648072"/>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88912">
                <a:lnSpc>
                  <a:spcPct val="90000"/>
                </a:lnSpc>
                <a:spcAft>
                  <a:spcPct val="35000"/>
                </a:spcAft>
              </a:pPr>
              <a:endParaRPr lang="es-SV"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22 Forma libre"/>
            <p:cNvSpPr/>
            <p:nvPr/>
          </p:nvSpPr>
          <p:spPr>
            <a:xfrm>
              <a:off x="1443251" y="1124745"/>
              <a:ext cx="7233206" cy="648071"/>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88912">
                <a:lnSpc>
                  <a:spcPct val="120000"/>
                </a:lnSpc>
              </a:pP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Omitir llevar RCI estando obligado a ello</a:t>
              </a:r>
            </a:p>
          </p:txBody>
        </p:sp>
        <p:sp>
          <p:nvSpPr>
            <p:cNvPr id="3" name="2 Elipse"/>
            <p:cNvSpPr/>
            <p:nvPr/>
          </p:nvSpPr>
          <p:spPr bwMode="auto">
            <a:xfrm>
              <a:off x="1221523" y="954179"/>
              <a:ext cx="625861" cy="437048"/>
            </a:xfrm>
            <a:prstGeom prst="ellipse">
              <a:avLst/>
            </a:prstGeom>
            <a:solidFill>
              <a:srgbClr val="FF0000"/>
            </a:solidFill>
            <a:ln w="2857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defTabSz="914309"/>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p>
          </p:txBody>
        </p:sp>
      </p:grpSp>
      <p:sp>
        <p:nvSpPr>
          <p:cNvPr id="37" name="22 Forma libre"/>
          <p:cNvSpPr/>
          <p:nvPr/>
        </p:nvSpPr>
        <p:spPr>
          <a:xfrm>
            <a:off x="8105621" y="1279493"/>
            <a:ext cx="2016224" cy="5287514"/>
          </a:xfrm>
          <a:prstGeom prst="leftArrowCallout">
            <a:avLst>
              <a:gd name="adj1" fmla="val 25000"/>
              <a:gd name="adj2" fmla="val 114685"/>
              <a:gd name="adj3" fmla="val 4898"/>
              <a:gd name="adj4" fmla="val 90248"/>
            </a:avLst>
          </a:prstGeom>
          <a:solidFill>
            <a:srgbClr val="68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9982" tIns="179982" rIns="179982" bIns="179982"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88912">
              <a:lnSpc>
                <a:spcPct val="120000"/>
              </a:lnSpc>
            </a:pPr>
            <a:r>
              <a:rPr lang="es-SV" sz="1600" b="1"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Sanción</a:t>
            </a: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 0.5% x Patrimonio (Capital Contable) (sin incluir superávit por revalúo de activo no realizado), con un mínimo de 9 SMM {$3,240.00}</a:t>
            </a:r>
          </a:p>
        </p:txBody>
      </p:sp>
      <p:grpSp>
        <p:nvGrpSpPr>
          <p:cNvPr id="42" name="41 Grupo"/>
          <p:cNvGrpSpPr/>
          <p:nvPr/>
        </p:nvGrpSpPr>
        <p:grpSpPr>
          <a:xfrm>
            <a:off x="2279576" y="2071582"/>
            <a:ext cx="5654735" cy="981774"/>
            <a:chOff x="1221522" y="1947898"/>
            <a:chExt cx="5654735" cy="981774"/>
          </a:xfrm>
        </p:grpSpPr>
        <p:grpSp>
          <p:nvGrpSpPr>
            <p:cNvPr id="16" name="15 Grupo"/>
            <p:cNvGrpSpPr/>
            <p:nvPr/>
          </p:nvGrpSpPr>
          <p:grpSpPr>
            <a:xfrm>
              <a:off x="1389586" y="2060849"/>
              <a:ext cx="5486671" cy="868823"/>
              <a:chOff x="1443252" y="1124745"/>
              <a:chExt cx="7303717" cy="868823"/>
            </a:xfrm>
          </p:grpSpPr>
          <p:sp>
            <p:nvSpPr>
              <p:cNvPr id="17" name="22 Forma libre"/>
              <p:cNvSpPr/>
              <p:nvPr/>
            </p:nvSpPr>
            <p:spPr>
              <a:xfrm>
                <a:off x="1609620" y="1249849"/>
                <a:ext cx="7137349" cy="743719"/>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00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88912">
                  <a:lnSpc>
                    <a:spcPct val="90000"/>
                  </a:lnSpc>
                  <a:spcAft>
                    <a:spcPct val="35000"/>
                  </a:spcAft>
                </a:pPr>
                <a:endParaRPr lang="es-SV" sz="32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8" name="22 Forma libre"/>
              <p:cNvSpPr/>
              <p:nvPr/>
            </p:nvSpPr>
            <p:spPr>
              <a:xfrm>
                <a:off x="1443252" y="1124745"/>
                <a:ext cx="7233203" cy="720079"/>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00CC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SV" sz="18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Llevar RCI sin cumplir los requisitos</a:t>
                </a:r>
              </a:p>
            </p:txBody>
          </p:sp>
        </p:grpSp>
        <p:sp>
          <p:nvSpPr>
            <p:cNvPr id="38" name="37 Elipse"/>
            <p:cNvSpPr/>
            <p:nvPr/>
          </p:nvSpPr>
          <p:spPr bwMode="auto">
            <a:xfrm>
              <a:off x="1221522" y="1947898"/>
              <a:ext cx="470157" cy="437048"/>
            </a:xfrm>
            <a:prstGeom prst="ellipse">
              <a:avLst/>
            </a:prstGeom>
            <a:solidFill>
              <a:srgbClr val="659A2A"/>
            </a:solidFill>
            <a:ln w="2857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defTabSz="914309"/>
              <a:r>
                <a:rPr lang="es-SV" b="1" dirty="0">
                  <a:ln w="18415" cmpd="sng">
                    <a:noFill/>
                    <a:prstDash val="solid"/>
                  </a:ln>
                  <a:solidFill>
                    <a:srgbClr val="FFFFFF"/>
                  </a:solidFill>
                  <a:effectLst>
                    <a:outerShdw blurRad="63500" dir="3600000" algn="tl" rotWithShape="0">
                      <a:srgbClr val="000000">
                        <a:alpha val="70000"/>
                      </a:srgbClr>
                    </a:outerShdw>
                  </a:effectLst>
                </a:rPr>
                <a:t>b</a:t>
              </a:r>
            </a:p>
          </p:txBody>
        </p:sp>
      </p:grpSp>
      <p:grpSp>
        <p:nvGrpSpPr>
          <p:cNvPr id="41" name="40 Grupo"/>
          <p:cNvGrpSpPr/>
          <p:nvPr/>
        </p:nvGrpSpPr>
        <p:grpSpPr>
          <a:xfrm>
            <a:off x="2292827" y="3078051"/>
            <a:ext cx="5668778" cy="1037050"/>
            <a:chOff x="1207478" y="3063654"/>
            <a:chExt cx="5668778" cy="1037050"/>
          </a:xfrm>
        </p:grpSpPr>
        <p:grpSp>
          <p:nvGrpSpPr>
            <p:cNvPr id="21" name="20 Grupo"/>
            <p:cNvGrpSpPr/>
            <p:nvPr/>
          </p:nvGrpSpPr>
          <p:grpSpPr>
            <a:xfrm>
              <a:off x="1389586" y="3140968"/>
              <a:ext cx="5486670" cy="959736"/>
              <a:chOff x="1443252" y="980728"/>
              <a:chExt cx="7303716" cy="959736"/>
            </a:xfrm>
          </p:grpSpPr>
          <p:sp>
            <p:nvSpPr>
              <p:cNvPr id="22" name="22 Forma libre"/>
              <p:cNvSpPr/>
              <p:nvPr/>
            </p:nvSpPr>
            <p:spPr>
              <a:xfrm>
                <a:off x="1513764" y="1124744"/>
                <a:ext cx="7233204" cy="815720"/>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88912">
                  <a:lnSpc>
                    <a:spcPct val="90000"/>
                  </a:lnSpc>
                  <a:spcAft>
                    <a:spcPct val="35000"/>
                  </a:spcAft>
                </a:pPr>
                <a:endParaRPr lang="es-SV" sz="2000" dirty="0"/>
              </a:p>
            </p:txBody>
          </p:sp>
          <p:sp>
            <p:nvSpPr>
              <p:cNvPr id="23" name="22 Forma libre"/>
              <p:cNvSpPr/>
              <p:nvPr/>
            </p:nvSpPr>
            <p:spPr>
              <a:xfrm>
                <a:off x="1443252" y="980728"/>
                <a:ext cx="7233204" cy="815720"/>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Utilizar un MVI distinto de los previstos en el artículo 143 del CT sin previa autorización de la Administración Tributaria</a:t>
                </a:r>
              </a:p>
            </p:txBody>
          </p:sp>
        </p:grpSp>
        <p:sp>
          <p:nvSpPr>
            <p:cNvPr id="39" name="38 Elipse"/>
            <p:cNvSpPr/>
            <p:nvPr/>
          </p:nvSpPr>
          <p:spPr bwMode="auto">
            <a:xfrm>
              <a:off x="1207478" y="3063654"/>
              <a:ext cx="470157" cy="437048"/>
            </a:xfrm>
            <a:prstGeom prst="ellipse">
              <a:avLst/>
            </a:prstGeom>
            <a:solidFill>
              <a:schemeClr val="tx1">
                <a:lumMod val="90000"/>
                <a:lumOff val="10000"/>
              </a:schemeClr>
            </a:solidFill>
            <a:ln w="2857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defTabSz="914309"/>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es-SV" b="1" dirty="0"/>
            </a:p>
          </p:txBody>
        </p:sp>
      </p:grpSp>
      <p:grpSp>
        <p:nvGrpSpPr>
          <p:cNvPr id="36" name="35 Grupo"/>
          <p:cNvGrpSpPr/>
          <p:nvPr/>
        </p:nvGrpSpPr>
        <p:grpSpPr>
          <a:xfrm>
            <a:off x="2291328" y="4159812"/>
            <a:ext cx="5703378" cy="1034244"/>
            <a:chOff x="1205979" y="4428806"/>
            <a:chExt cx="5703378" cy="1034244"/>
          </a:xfrm>
          <a:solidFill>
            <a:schemeClr val="accent2"/>
          </a:solidFill>
        </p:grpSpPr>
        <p:grpSp>
          <p:nvGrpSpPr>
            <p:cNvPr id="27" name="26 Grupo"/>
            <p:cNvGrpSpPr/>
            <p:nvPr/>
          </p:nvGrpSpPr>
          <p:grpSpPr>
            <a:xfrm>
              <a:off x="1389586" y="4522226"/>
              <a:ext cx="5519771" cy="940824"/>
              <a:chOff x="1443252" y="1124745"/>
              <a:chExt cx="7347778" cy="940824"/>
            </a:xfrm>
            <a:grpFill/>
          </p:grpSpPr>
          <p:sp>
            <p:nvSpPr>
              <p:cNvPr id="28" name="22 Forma libre"/>
              <p:cNvSpPr/>
              <p:nvPr/>
            </p:nvSpPr>
            <p:spPr>
              <a:xfrm>
                <a:off x="1557826" y="1249849"/>
                <a:ext cx="7233204" cy="815720"/>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88912">
                  <a:lnSpc>
                    <a:spcPct val="90000"/>
                  </a:lnSpc>
                  <a:spcAft>
                    <a:spcPct val="35000"/>
                  </a:spcAft>
                </a:pPr>
                <a:endParaRPr lang="es-SV" sz="2400" dirty="0"/>
              </a:p>
            </p:txBody>
          </p:sp>
          <p:sp>
            <p:nvSpPr>
              <p:cNvPr id="29" name="28 Forma libre"/>
              <p:cNvSpPr/>
              <p:nvPr/>
            </p:nvSpPr>
            <p:spPr>
              <a:xfrm>
                <a:off x="1443252" y="1124745"/>
                <a:ext cx="7233204" cy="815720"/>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88000" tIns="180000" rIns="180000" bIns="180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No practicar o practicar parcialmente el inventario físico al 31 de diciembre del ejercicio o periodo impositivo correspondiente.</a:t>
                </a:r>
              </a:p>
            </p:txBody>
          </p:sp>
        </p:grpSp>
        <p:sp>
          <p:nvSpPr>
            <p:cNvPr id="40" name="39 Elipse"/>
            <p:cNvSpPr/>
            <p:nvPr/>
          </p:nvSpPr>
          <p:spPr bwMode="auto">
            <a:xfrm>
              <a:off x="1205979" y="4428806"/>
              <a:ext cx="470157" cy="437048"/>
            </a:xfrm>
            <a:prstGeom prst="ellipse">
              <a:avLst/>
            </a:prstGeom>
            <a:grpFill/>
            <a:ln w="2857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defTabSz="914309"/>
              <a:r>
                <a:rPr lang="es-SV"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es-SV" b="1" dirty="0"/>
            </a:p>
          </p:txBody>
        </p:sp>
      </p:grpSp>
      <p:grpSp>
        <p:nvGrpSpPr>
          <p:cNvPr id="43" name="42 Grupo"/>
          <p:cNvGrpSpPr/>
          <p:nvPr/>
        </p:nvGrpSpPr>
        <p:grpSpPr>
          <a:xfrm>
            <a:off x="2306874" y="5167924"/>
            <a:ext cx="5668381" cy="1445160"/>
            <a:chOff x="1221523" y="5080184"/>
            <a:chExt cx="5668381" cy="1445160"/>
          </a:xfrm>
        </p:grpSpPr>
        <p:grpSp>
          <p:nvGrpSpPr>
            <p:cNvPr id="32" name="31 Grupo"/>
            <p:cNvGrpSpPr/>
            <p:nvPr/>
          </p:nvGrpSpPr>
          <p:grpSpPr>
            <a:xfrm>
              <a:off x="1370548" y="5229200"/>
              <a:ext cx="5519356" cy="1296144"/>
              <a:chOff x="1513764" y="594478"/>
              <a:chExt cx="7347227" cy="1296144"/>
            </a:xfrm>
          </p:grpSpPr>
          <p:sp>
            <p:nvSpPr>
              <p:cNvPr id="33" name="22 Forma libre"/>
              <p:cNvSpPr/>
              <p:nvPr/>
            </p:nvSpPr>
            <p:spPr>
              <a:xfrm>
                <a:off x="1627786" y="810502"/>
                <a:ext cx="7233205" cy="1080120"/>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66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88912">
                  <a:lnSpc>
                    <a:spcPct val="90000"/>
                  </a:lnSpc>
                  <a:spcAft>
                    <a:spcPct val="35000"/>
                  </a:spcAft>
                </a:pPr>
                <a:endParaRPr lang="es-SV" sz="2000" dirty="0"/>
              </a:p>
            </p:txBody>
          </p:sp>
          <p:sp>
            <p:nvSpPr>
              <p:cNvPr id="34" name="33 Forma libre"/>
              <p:cNvSpPr/>
              <p:nvPr/>
            </p:nvSpPr>
            <p:spPr>
              <a:xfrm>
                <a:off x="1513764" y="594478"/>
                <a:ext cx="7233204" cy="1183059"/>
              </a:xfrm>
              <a:custGeom>
                <a:avLst/>
                <a:gdLst>
                  <a:gd name="connsiteX0" fmla="*/ 0 w 3200400"/>
                  <a:gd name="connsiteY0" fmla="*/ 98402 h 590400"/>
                  <a:gd name="connsiteX1" fmla="*/ 98402 w 3200400"/>
                  <a:gd name="connsiteY1" fmla="*/ 0 h 590400"/>
                  <a:gd name="connsiteX2" fmla="*/ 3101998 w 3200400"/>
                  <a:gd name="connsiteY2" fmla="*/ 0 h 590400"/>
                  <a:gd name="connsiteX3" fmla="*/ 3200400 w 3200400"/>
                  <a:gd name="connsiteY3" fmla="*/ 98402 h 590400"/>
                  <a:gd name="connsiteX4" fmla="*/ 3200400 w 3200400"/>
                  <a:gd name="connsiteY4" fmla="*/ 491998 h 590400"/>
                  <a:gd name="connsiteX5" fmla="*/ 3101998 w 3200400"/>
                  <a:gd name="connsiteY5" fmla="*/ 590400 h 590400"/>
                  <a:gd name="connsiteX6" fmla="*/ 98402 w 3200400"/>
                  <a:gd name="connsiteY6" fmla="*/ 590400 h 590400"/>
                  <a:gd name="connsiteX7" fmla="*/ 0 w 3200400"/>
                  <a:gd name="connsiteY7" fmla="*/ 491998 h 590400"/>
                  <a:gd name="connsiteX8" fmla="*/ 0 w 3200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590400">
                    <a:moveTo>
                      <a:pt x="0" y="98402"/>
                    </a:moveTo>
                    <a:cubicBezTo>
                      <a:pt x="0" y="44056"/>
                      <a:pt x="44056" y="0"/>
                      <a:pt x="98402" y="0"/>
                    </a:cubicBezTo>
                    <a:lnTo>
                      <a:pt x="3101998" y="0"/>
                    </a:lnTo>
                    <a:cubicBezTo>
                      <a:pt x="3156344" y="0"/>
                      <a:pt x="3200400" y="44056"/>
                      <a:pt x="3200400" y="98402"/>
                    </a:cubicBezTo>
                    <a:lnTo>
                      <a:pt x="3200400" y="491998"/>
                    </a:lnTo>
                    <a:cubicBezTo>
                      <a:pt x="3200400" y="546344"/>
                      <a:pt x="3156344" y="590400"/>
                      <a:pt x="3101998" y="590400"/>
                    </a:cubicBezTo>
                    <a:lnTo>
                      <a:pt x="98402" y="590400"/>
                    </a:lnTo>
                    <a:cubicBezTo>
                      <a:pt x="44056" y="590400"/>
                      <a:pt x="0" y="546344"/>
                      <a:pt x="0" y="491998"/>
                    </a:cubicBezTo>
                    <a:lnTo>
                      <a:pt x="0" y="98402"/>
                    </a:lnTo>
                    <a:close/>
                  </a:path>
                </a:pathLst>
              </a:custGeom>
              <a:solidFill>
                <a:srgbClr val="BC98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0000" tIns="180000" rIns="180000" bIns="18000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SV" sz="1600" dirty="0">
                    <a:ln w="18415" cmpd="sng">
                      <a:no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No presentar o presentar fuera del plazo legal establecido o por medios distintos a los establecidos por la Administración Tributaria, el F983 y el detalle del inventario físico practicado de cada uno de los bienes inventariados y la valuación de los mismos.</a:t>
                </a:r>
              </a:p>
            </p:txBody>
          </p:sp>
        </p:grpSp>
        <p:sp>
          <p:nvSpPr>
            <p:cNvPr id="44" name="43 Elipse"/>
            <p:cNvSpPr/>
            <p:nvPr/>
          </p:nvSpPr>
          <p:spPr bwMode="auto">
            <a:xfrm>
              <a:off x="1221523" y="5080184"/>
              <a:ext cx="470157" cy="437048"/>
            </a:xfrm>
            <a:prstGeom prst="ellipse">
              <a:avLst/>
            </a:prstGeom>
            <a:solidFill>
              <a:srgbClr val="765A00"/>
            </a:solidFill>
            <a:ln w="2857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defTabSz="914309"/>
              <a:r>
                <a:rPr lang="es-SV" b="1" dirty="0">
                  <a:ln w="18415" cmpd="sng">
                    <a:noFill/>
                    <a:prstDash val="solid"/>
                  </a:ln>
                  <a:solidFill>
                    <a:srgbClr val="FFFFFF"/>
                  </a:solidFill>
                  <a:effectLst>
                    <a:outerShdw blurRad="63500" dir="3600000" algn="tl" rotWithShape="0">
                      <a:srgbClr val="000000">
                        <a:alpha val="70000"/>
                      </a:srgbClr>
                    </a:outerShdw>
                  </a:effectLst>
                </a:rPr>
                <a:t>e</a:t>
              </a:r>
              <a:endParaRPr lang="es-SV" b="1" dirty="0">
                <a:ln w="18415" cmpd="sng">
                  <a:noFill/>
                  <a:prstDash val="solid"/>
                </a:ln>
              </a:endParaRPr>
            </a:p>
          </p:txBody>
        </p:sp>
      </p:grpSp>
    </p:spTree>
    <p:extLst>
      <p:ext uri="{BB962C8B-B14F-4D97-AF65-F5344CB8AC3E}">
        <p14:creationId xmlns:p14="http://schemas.microsoft.com/office/powerpoint/2010/main" val="35464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48153" y="1322649"/>
            <a:ext cx="9495693" cy="3816429"/>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SV" sz="2200" dirty="0">
                <a:solidFill>
                  <a:srgbClr val="000000"/>
                </a:solidFill>
              </a:rPr>
              <a:t>Cuando las disposiciones legales hagan referencia a la expresión salario mínimo o salario mínimo mensual como base para la imposición de sanciones, cualquiera que sea la actividad económica del sujeto pasivo y su ubicación en el territorio de la república, se entenderá que se hace referencia al valor que corresponda al equivalente a treinta días del salario mínimo por jornada ordinaria de trabajo diario diurno fijado mediante decreto emitido por el órgano ejecutivo para los trabajadores del comercio. Igualmente se comprenderá que se hace referencia al valor antes referido, cuando se utilice la expresión salario mínimo o salario mínimo mensual en otros capítulos de éste código, las leyes tributarias y otras normativas cuya aplicación le corresponde a la administración tributaria, salvo que en la respectiva normativa legal se establezca lo contrario de forma expresa.</a:t>
            </a:r>
          </a:p>
        </p:txBody>
      </p:sp>
      <p:sp>
        <p:nvSpPr>
          <p:cNvPr id="6" name="5 Rectángulo"/>
          <p:cNvSpPr/>
          <p:nvPr/>
        </p:nvSpPr>
        <p:spPr>
          <a:xfrm>
            <a:off x="5112814" y="514700"/>
            <a:ext cx="1966372" cy="646331"/>
          </a:xfrm>
          <a:prstGeom prst="rect">
            <a:avLst/>
          </a:prstGeom>
        </p:spPr>
        <p:txBody>
          <a:bodyPr wrap="none">
            <a:spAutoFit/>
          </a:bodyPr>
          <a:lstStyle/>
          <a:p>
            <a:r>
              <a:rPr lang="es-ES" sz="3600" b="1" dirty="0">
                <a:solidFill>
                  <a:srgbClr val="000000"/>
                </a:solidFill>
              </a:rPr>
              <a:t>SANCIÓN</a:t>
            </a:r>
            <a:endParaRPr lang="es-SV" sz="3600" dirty="0">
              <a:solidFill>
                <a:srgbClr val="000000"/>
              </a:solidFill>
            </a:endParaRPr>
          </a:p>
        </p:txBody>
      </p:sp>
    </p:spTree>
    <p:extLst>
      <p:ext uri="{BB962C8B-B14F-4D97-AF65-F5344CB8AC3E}">
        <p14:creationId xmlns:p14="http://schemas.microsoft.com/office/powerpoint/2010/main" val="205371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a:extLst>
              <a:ext uri="{FF2B5EF4-FFF2-40B4-BE49-F238E27FC236}">
                <a16:creationId xmlns:a16="http://schemas.microsoft.com/office/drawing/2014/main" id="{3BE7519E-0802-439B-8302-0C35E05F6D8C}"/>
              </a:ext>
            </a:extLst>
          </p:cNvPr>
          <p:cNvSpPr/>
          <p:nvPr/>
        </p:nvSpPr>
        <p:spPr>
          <a:xfrm>
            <a:off x="1335180" y="1511388"/>
            <a:ext cx="8064314" cy="461665"/>
          </a:xfrm>
          <a:prstGeom prst="rect">
            <a:avLst/>
          </a:prstGeom>
        </p:spPr>
        <p:txBody>
          <a:bodyPr wrap="square">
            <a:spAutoFit/>
          </a:bodyPr>
          <a:lstStyle/>
          <a:p>
            <a:r>
              <a:rPr lang="es-SV" sz="2400" b="1" dirty="0">
                <a:solidFill>
                  <a:schemeClr val="accent1">
                    <a:lumMod val="90000"/>
                    <a:lumOff val="10000"/>
                  </a:schemeClr>
                </a:solidFill>
              </a:rPr>
              <a:t>Salario Mínimo Diario del Sector Comercio		$     12.00</a:t>
            </a:r>
            <a:endParaRPr lang="es-SV" sz="2400" dirty="0">
              <a:solidFill>
                <a:schemeClr val="accent1">
                  <a:lumMod val="90000"/>
                  <a:lumOff val="10000"/>
                </a:schemeClr>
              </a:solidFill>
            </a:endParaRPr>
          </a:p>
        </p:txBody>
      </p:sp>
      <p:sp>
        <p:nvSpPr>
          <p:cNvPr id="3" name="6 Rectángulo">
            <a:extLst>
              <a:ext uri="{FF2B5EF4-FFF2-40B4-BE49-F238E27FC236}">
                <a16:creationId xmlns:a16="http://schemas.microsoft.com/office/drawing/2014/main" id="{0453D2C9-70D2-4BFB-92A1-4BF16DDEBD78}"/>
              </a:ext>
            </a:extLst>
          </p:cNvPr>
          <p:cNvSpPr/>
          <p:nvPr/>
        </p:nvSpPr>
        <p:spPr>
          <a:xfrm>
            <a:off x="1335179" y="1973053"/>
            <a:ext cx="8534961" cy="461665"/>
          </a:xfrm>
          <a:prstGeom prst="rect">
            <a:avLst/>
          </a:prstGeom>
        </p:spPr>
        <p:txBody>
          <a:bodyPr wrap="square">
            <a:spAutoFit/>
          </a:bodyPr>
          <a:lstStyle/>
          <a:p>
            <a:r>
              <a:rPr lang="es-SV" sz="2400" b="1" dirty="0">
                <a:solidFill>
                  <a:schemeClr val="accent1">
                    <a:lumMod val="90000"/>
                    <a:lumOff val="10000"/>
                  </a:schemeClr>
                </a:solidFill>
              </a:rPr>
              <a:t>Salario Mínimo Anual ($12.00 x 365 días)		$4,380.00</a:t>
            </a:r>
            <a:endParaRPr lang="es-SV" sz="2400" dirty="0">
              <a:solidFill>
                <a:schemeClr val="accent1">
                  <a:lumMod val="90000"/>
                  <a:lumOff val="10000"/>
                </a:schemeClr>
              </a:solidFill>
            </a:endParaRPr>
          </a:p>
        </p:txBody>
      </p:sp>
      <p:sp>
        <p:nvSpPr>
          <p:cNvPr id="4" name="6 Rectángulo">
            <a:extLst>
              <a:ext uri="{FF2B5EF4-FFF2-40B4-BE49-F238E27FC236}">
                <a16:creationId xmlns:a16="http://schemas.microsoft.com/office/drawing/2014/main" id="{48187480-6F43-44E9-B1D5-6B73E980F987}"/>
              </a:ext>
            </a:extLst>
          </p:cNvPr>
          <p:cNvSpPr/>
          <p:nvPr/>
        </p:nvSpPr>
        <p:spPr>
          <a:xfrm>
            <a:off x="1335180" y="2434718"/>
            <a:ext cx="8239126" cy="461665"/>
          </a:xfrm>
          <a:prstGeom prst="rect">
            <a:avLst/>
          </a:prstGeom>
        </p:spPr>
        <p:txBody>
          <a:bodyPr wrap="square">
            <a:spAutoFit/>
          </a:bodyPr>
          <a:lstStyle/>
          <a:p>
            <a:r>
              <a:rPr lang="es-SV" sz="2400" b="1" dirty="0">
                <a:solidFill>
                  <a:schemeClr val="accent1">
                    <a:lumMod val="90000"/>
                    <a:lumOff val="10000"/>
                  </a:schemeClr>
                </a:solidFill>
              </a:rPr>
              <a:t>Salario Mínimo Mensual ($4,380.00 ÷ 12 meses)	$   365.00</a:t>
            </a:r>
            <a:endParaRPr lang="es-SV" sz="2400" dirty="0">
              <a:solidFill>
                <a:schemeClr val="accent1">
                  <a:lumMod val="90000"/>
                  <a:lumOff val="10000"/>
                </a:schemeClr>
              </a:solidFill>
            </a:endParaRPr>
          </a:p>
        </p:txBody>
      </p:sp>
      <p:sp>
        <p:nvSpPr>
          <p:cNvPr id="5" name="5 Rectángulo">
            <a:extLst>
              <a:ext uri="{FF2B5EF4-FFF2-40B4-BE49-F238E27FC236}">
                <a16:creationId xmlns:a16="http://schemas.microsoft.com/office/drawing/2014/main" id="{4DC4D949-7805-410B-8985-D403FA4A9E17}"/>
              </a:ext>
            </a:extLst>
          </p:cNvPr>
          <p:cNvSpPr/>
          <p:nvPr/>
        </p:nvSpPr>
        <p:spPr>
          <a:xfrm>
            <a:off x="3394395" y="634224"/>
            <a:ext cx="5403210" cy="646331"/>
          </a:xfrm>
          <a:prstGeom prst="rect">
            <a:avLst/>
          </a:prstGeom>
        </p:spPr>
        <p:txBody>
          <a:bodyPr wrap="none">
            <a:spAutoFit/>
          </a:bodyPr>
          <a:lstStyle/>
          <a:p>
            <a:r>
              <a:rPr lang="es-ES" sz="3600" b="1" dirty="0">
                <a:solidFill>
                  <a:srgbClr val="000000"/>
                </a:solidFill>
              </a:rPr>
              <a:t>SALARIO MÍNIMO VIGENTE</a:t>
            </a:r>
            <a:endParaRPr lang="es-SV" sz="3600" dirty="0">
              <a:solidFill>
                <a:srgbClr val="000000"/>
              </a:solidFill>
            </a:endParaRPr>
          </a:p>
        </p:txBody>
      </p:sp>
      <p:sp>
        <p:nvSpPr>
          <p:cNvPr id="6" name="6 Rectángulo">
            <a:extLst>
              <a:ext uri="{FF2B5EF4-FFF2-40B4-BE49-F238E27FC236}">
                <a16:creationId xmlns:a16="http://schemas.microsoft.com/office/drawing/2014/main" id="{46B54EC3-0D69-4F45-AAF9-EF86CAA867FC}"/>
              </a:ext>
            </a:extLst>
          </p:cNvPr>
          <p:cNvSpPr/>
          <p:nvPr/>
        </p:nvSpPr>
        <p:spPr>
          <a:xfrm>
            <a:off x="1335180" y="4423283"/>
            <a:ext cx="8064314" cy="461665"/>
          </a:xfrm>
          <a:prstGeom prst="rect">
            <a:avLst/>
          </a:prstGeom>
        </p:spPr>
        <p:txBody>
          <a:bodyPr wrap="square">
            <a:spAutoFit/>
          </a:bodyPr>
          <a:lstStyle/>
          <a:p>
            <a:r>
              <a:rPr lang="es-SV" sz="2400" b="1" dirty="0">
                <a:solidFill>
                  <a:schemeClr val="accent1">
                    <a:lumMod val="90000"/>
                    <a:lumOff val="10000"/>
                  </a:schemeClr>
                </a:solidFill>
              </a:rPr>
              <a:t>Salario Mínimo Diario del Sector Comercio		$     12.00</a:t>
            </a:r>
            <a:endParaRPr lang="es-SV" sz="2400" dirty="0">
              <a:solidFill>
                <a:schemeClr val="accent1">
                  <a:lumMod val="90000"/>
                  <a:lumOff val="10000"/>
                </a:schemeClr>
              </a:solidFill>
            </a:endParaRPr>
          </a:p>
        </p:txBody>
      </p:sp>
      <p:sp>
        <p:nvSpPr>
          <p:cNvPr id="7" name="5 Rectángulo">
            <a:extLst>
              <a:ext uri="{FF2B5EF4-FFF2-40B4-BE49-F238E27FC236}">
                <a16:creationId xmlns:a16="http://schemas.microsoft.com/office/drawing/2014/main" id="{4AA79937-A06F-46F1-BEDD-2E15E5712C09}"/>
              </a:ext>
            </a:extLst>
          </p:cNvPr>
          <p:cNvSpPr/>
          <p:nvPr/>
        </p:nvSpPr>
        <p:spPr>
          <a:xfrm>
            <a:off x="1506634" y="3530565"/>
            <a:ext cx="9178731" cy="646331"/>
          </a:xfrm>
          <a:prstGeom prst="rect">
            <a:avLst/>
          </a:prstGeom>
        </p:spPr>
        <p:txBody>
          <a:bodyPr wrap="none">
            <a:spAutoFit/>
          </a:bodyPr>
          <a:lstStyle/>
          <a:p>
            <a:r>
              <a:rPr lang="es-ES" sz="3600" b="1" dirty="0">
                <a:solidFill>
                  <a:srgbClr val="000000"/>
                </a:solidFill>
              </a:rPr>
              <a:t>SALARIO MÍNIMO PARA EFECTOS TRIBUTARIOS</a:t>
            </a:r>
            <a:endParaRPr lang="es-SV" sz="3600" dirty="0">
              <a:solidFill>
                <a:srgbClr val="000000"/>
              </a:solidFill>
            </a:endParaRPr>
          </a:p>
        </p:txBody>
      </p:sp>
      <p:sp>
        <p:nvSpPr>
          <p:cNvPr id="8" name="6 Rectángulo">
            <a:extLst>
              <a:ext uri="{FF2B5EF4-FFF2-40B4-BE49-F238E27FC236}">
                <a16:creationId xmlns:a16="http://schemas.microsoft.com/office/drawing/2014/main" id="{CEF50AE9-5BA8-4207-A365-4C39E259F2C7}"/>
              </a:ext>
            </a:extLst>
          </p:cNvPr>
          <p:cNvSpPr/>
          <p:nvPr/>
        </p:nvSpPr>
        <p:spPr>
          <a:xfrm>
            <a:off x="1335180" y="4811078"/>
            <a:ext cx="8064314" cy="461665"/>
          </a:xfrm>
          <a:prstGeom prst="rect">
            <a:avLst/>
          </a:prstGeom>
        </p:spPr>
        <p:txBody>
          <a:bodyPr wrap="square">
            <a:spAutoFit/>
          </a:bodyPr>
          <a:lstStyle/>
          <a:p>
            <a:r>
              <a:rPr lang="es-SV" sz="2400" b="1" dirty="0">
                <a:solidFill>
                  <a:schemeClr val="accent1">
                    <a:lumMod val="90000"/>
                    <a:lumOff val="10000"/>
                  </a:schemeClr>
                </a:solidFill>
              </a:rPr>
              <a:t>Salario Mínimo de 30 días (30 x $12.00)		$   360.00</a:t>
            </a:r>
            <a:endParaRPr lang="es-SV" sz="2400" dirty="0">
              <a:solidFill>
                <a:schemeClr val="accent1">
                  <a:lumMod val="90000"/>
                  <a:lumOff val="10000"/>
                </a:schemeClr>
              </a:solidFill>
            </a:endParaRPr>
          </a:p>
        </p:txBody>
      </p:sp>
    </p:spTree>
    <p:extLst>
      <p:ext uri="{BB962C8B-B14F-4D97-AF65-F5344CB8AC3E}">
        <p14:creationId xmlns:p14="http://schemas.microsoft.com/office/powerpoint/2010/main" val="29739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3CCD0F1-B1C0-45B0-B8C9-BF8E8ADD0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7 Título"/>
          <p:cNvSpPr>
            <a:spLocks noGrp="1"/>
          </p:cNvSpPr>
          <p:nvPr>
            <p:ph type="title" idx="4294967295"/>
          </p:nvPr>
        </p:nvSpPr>
        <p:spPr>
          <a:xfrm>
            <a:off x="1981200" y="249018"/>
            <a:ext cx="8229600" cy="2592388"/>
          </a:xfrm>
          <a:prstGeom prst="rect">
            <a:avLst/>
          </a:prstGeom>
          <a:noFill/>
          <a:ln>
            <a:noFill/>
          </a:ln>
        </p:spPr>
        <p:txBody>
          <a:bodyPr vert="horz" lIns="71993" tIns="107989" rIns="71993" bIns="107989" rtlCol="0" anchor="ctr">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ES_tradnl" sz="5400" dirty="0">
                <a:ln w="50800"/>
                <a:solidFill>
                  <a:schemeClr val="tx1"/>
                </a:solidFill>
                <a:latin typeface="Cooper Black" pitchFamily="18" charset="0"/>
              </a:rPr>
              <a:t>PRESUNCIONES </a:t>
            </a:r>
            <a:br>
              <a:rPr lang="es-ES_tradnl" sz="5400" dirty="0">
                <a:ln w="50800"/>
                <a:solidFill>
                  <a:schemeClr val="tx1"/>
                </a:solidFill>
                <a:latin typeface="Cooper Black" pitchFamily="18" charset="0"/>
              </a:rPr>
            </a:br>
            <a:r>
              <a:rPr lang="es-ES_tradnl" sz="5400" dirty="0">
                <a:ln w="50800"/>
                <a:solidFill>
                  <a:schemeClr val="tx1"/>
                </a:solidFill>
                <a:latin typeface="Cooper Black" pitchFamily="18" charset="0"/>
              </a:rPr>
              <a:t>FUNDADAS EN INVENTARIOS</a:t>
            </a:r>
            <a:endParaRPr lang="es-ES" sz="5400" dirty="0">
              <a:ln w="50800"/>
              <a:solidFill>
                <a:schemeClr val="tx1"/>
              </a:solidFill>
              <a:latin typeface="Cooper Black" pitchFamily="18" charset="0"/>
            </a:endParaRPr>
          </a:p>
        </p:txBody>
      </p:sp>
      <p:pic>
        <p:nvPicPr>
          <p:cNvPr id="3074"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76120" y="3547760"/>
            <a:ext cx="2376264" cy="318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1204" y="2616552"/>
            <a:ext cx="4308772" cy="4241448"/>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66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by="(-#ppt_w*2)" calcmode="lin" valueType="num">
                                      <p:cBhvr rctx="PPT">
                                        <p:cTn id="7" dur="250" autoRev="1" fill="hold">
                                          <p:stCondLst>
                                            <p:cond delay="0"/>
                                          </p:stCondLst>
                                        </p:cTn>
                                        <p:tgtEl>
                                          <p:spTgt spid="7170"/>
                                        </p:tgtEl>
                                        <p:attrNameLst>
                                          <p:attrName>ppt_w</p:attrName>
                                        </p:attrNameLst>
                                      </p:cBhvr>
                                    </p:anim>
                                    <p:anim by="(#ppt_w*0.50)" calcmode="lin" valueType="num">
                                      <p:cBhvr>
                                        <p:cTn id="8" dur="250" decel="50000" autoRev="1" fill="hold">
                                          <p:stCondLst>
                                            <p:cond delay="0"/>
                                          </p:stCondLst>
                                        </p:cTn>
                                        <p:tgtEl>
                                          <p:spTgt spid="7170"/>
                                        </p:tgtEl>
                                        <p:attrNameLst>
                                          <p:attrName>ppt_x</p:attrName>
                                        </p:attrNameLst>
                                      </p:cBhvr>
                                    </p:anim>
                                    <p:anim from="(-#ppt_h/2)" to="(#ppt_y)" calcmode="lin" valueType="num">
                                      <p:cBhvr>
                                        <p:cTn id="9" dur="500" fill="hold">
                                          <p:stCondLst>
                                            <p:cond delay="0"/>
                                          </p:stCondLst>
                                        </p:cTn>
                                        <p:tgtEl>
                                          <p:spTgt spid="7170"/>
                                        </p:tgtEl>
                                        <p:attrNameLst>
                                          <p:attrName>ppt_y</p:attrName>
                                        </p:attrNameLst>
                                      </p:cBhvr>
                                    </p:anim>
                                    <p:animRot by="21600000">
                                      <p:cBhvr>
                                        <p:cTn id="10" dur="500" fill="hold">
                                          <p:stCondLst>
                                            <p:cond delay="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1A75E2-FC77-4585-A831-B53BAB06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99" y="512569"/>
            <a:ext cx="10080000" cy="1148358"/>
          </a:xfrm>
          <a:prstGeom prst="rect">
            <a:avLst/>
          </a:prstGeom>
        </p:spPr>
      </p:pic>
      <p:pic>
        <p:nvPicPr>
          <p:cNvPr id="5" name="Imagen 4">
            <a:extLst>
              <a:ext uri="{FF2B5EF4-FFF2-40B4-BE49-F238E27FC236}">
                <a16:creationId xmlns:a16="http://schemas.microsoft.com/office/drawing/2014/main" id="{06B18FB2-5AA4-47B0-AAFB-9C0C38BB0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999" y="1754773"/>
            <a:ext cx="9720000" cy="2786400"/>
          </a:xfrm>
          <a:prstGeom prst="rect">
            <a:avLst/>
          </a:prstGeom>
        </p:spPr>
      </p:pic>
      <p:pic>
        <p:nvPicPr>
          <p:cNvPr id="7" name="Imagen 6">
            <a:extLst>
              <a:ext uri="{FF2B5EF4-FFF2-40B4-BE49-F238E27FC236}">
                <a16:creationId xmlns:a16="http://schemas.microsoft.com/office/drawing/2014/main" id="{14FD6F21-4F70-4D5E-B0F5-90F021A45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999" y="4635019"/>
            <a:ext cx="9720000" cy="967106"/>
          </a:xfrm>
          <a:prstGeom prst="rect">
            <a:avLst/>
          </a:prstGeom>
        </p:spPr>
      </p:pic>
      <p:pic>
        <p:nvPicPr>
          <p:cNvPr id="9" name="Imagen 8">
            <a:extLst>
              <a:ext uri="{FF2B5EF4-FFF2-40B4-BE49-F238E27FC236}">
                <a16:creationId xmlns:a16="http://schemas.microsoft.com/office/drawing/2014/main" id="{1F826590-03D1-4CC3-B8E9-88570D3EA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999" y="5545853"/>
            <a:ext cx="4680000" cy="341734"/>
          </a:xfrm>
          <a:prstGeom prst="rect">
            <a:avLst/>
          </a:prstGeom>
        </p:spPr>
      </p:pic>
    </p:spTree>
    <p:extLst>
      <p:ext uri="{BB962C8B-B14F-4D97-AF65-F5344CB8AC3E}">
        <p14:creationId xmlns:p14="http://schemas.microsoft.com/office/powerpoint/2010/main" val="353921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314673" y="307823"/>
            <a:ext cx="7331075" cy="720725"/>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SV" altLang="es-SV" sz="36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cs typeface="Helvetica" panose="020B0604020202020204" pitchFamily="34" charset="0"/>
              </a:rPr>
              <a:t>FALTANTES  DE  INVENTARIO</a:t>
            </a:r>
            <a:endParaRPr lang="en-US" altLang="es-SV" sz="40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cs typeface="Helvetica" panose="020B0604020202020204" pitchFamily="34"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612" y="2485993"/>
            <a:ext cx="9708776" cy="4241643"/>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2711624" y="1078759"/>
            <a:ext cx="7074574" cy="2174502"/>
            <a:chOff x="1886365" y="1172388"/>
            <a:chExt cx="6464191" cy="1779609"/>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4325">
              <a:off x="1886365" y="1531765"/>
              <a:ext cx="4493096" cy="142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70009" y="1172388"/>
              <a:ext cx="1680547" cy="168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Llamada rectangular redondeada"/>
            <p:cNvSpPr/>
            <p:nvPr/>
          </p:nvSpPr>
          <p:spPr bwMode="auto">
            <a:xfrm rot="20928686">
              <a:off x="5629209" y="2384957"/>
              <a:ext cx="735462" cy="317682"/>
            </a:xfrm>
            <a:prstGeom prst="wedgeRoundRectCallout">
              <a:avLst>
                <a:gd name="adj1" fmla="val 178980"/>
                <a:gd name="adj2" fmla="val -118519"/>
                <a:gd name="adj3" fmla="val 16667"/>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309"/>
              <a:endParaRPr lang="es-SV" b="1"/>
            </a:p>
          </p:txBody>
        </p:sp>
      </p:grpSp>
    </p:spTree>
    <p:extLst>
      <p:ext uri="{BB962C8B-B14F-4D97-AF65-F5344CB8AC3E}">
        <p14:creationId xmlns:p14="http://schemas.microsoft.com/office/powerpoint/2010/main" val="48136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20587" y="1546412"/>
            <a:ext cx="10094259" cy="1331572"/>
          </a:xfrm>
          <a:prstGeom prst="rect">
            <a:avLst/>
          </a:prstGeom>
          <a:solidFill>
            <a:srgbClr val="FFFF00"/>
          </a:solidFill>
          <a:ln>
            <a:noFill/>
          </a:ln>
          <a:effectLst/>
          <a:scene3d>
            <a:camera prst="perspectiveAbove"/>
            <a:lightRig rig="chilly" dir="t">
              <a:rot lat="0" lon="0" rev="18480000"/>
            </a:lightRig>
          </a:scene3d>
          <a:sp3d prstMaterial="clear">
            <a:bevelT h="63500"/>
          </a:sp3d>
        </p:spPr>
        <p:txBody>
          <a:bodyPr wrap="square" lIns="91431" tIns="45716" rIns="91431" bIns="45716" rtlCol="0">
            <a:normAutofit lnSpcReduction="10000"/>
          </a:bodyPr>
          <a:lstStyle/>
          <a:p>
            <a:pPr marL="285722" indent="-285722" algn="just" eaLnBrk="0" hangingPunct="0">
              <a:buFont typeface="Wingdings" panose="05000000000000000000" pitchFamily="2" charset="2"/>
              <a:buChar char="q"/>
              <a:tabLst>
                <a:tab pos="409534" algn="l"/>
              </a:tabLst>
            </a:pPr>
            <a:r>
              <a:rPr lang="es-ES_tradnl" b="1" dirty="0">
                <a:latin typeface="Tahoma" panose="020B0604030504040204" pitchFamily="34" charset="0"/>
                <a:ea typeface="Tahoma" panose="020B0604030504040204" pitchFamily="34" charset="0"/>
                <a:cs typeface="Tahoma" panose="020B0604030504040204" pitchFamily="34" charset="0"/>
              </a:rPr>
              <a:t>Datos Supuestos </a:t>
            </a:r>
            <a:endParaRPr lang="es-SV" sz="1050" b="1" dirty="0">
              <a:latin typeface="Tahoma" panose="020B0604030504040204" pitchFamily="34" charset="0"/>
              <a:ea typeface="Tahoma" panose="020B0604030504040204" pitchFamily="34" charset="0"/>
              <a:cs typeface="Tahoma" panose="020B0604030504040204" pitchFamily="34" charset="0"/>
            </a:endParaRPr>
          </a:p>
          <a:p>
            <a:pPr lvl="2" algn="just" eaLnBrk="0" hangingPunct="0">
              <a:buFontTx/>
              <a:buAutoNum type="romanUcPeriod"/>
              <a:tabLst>
                <a:tab pos="409534" algn="l"/>
              </a:tabLst>
            </a:pPr>
            <a:endParaRPr lang="es-ES_tradnl" dirty="0">
              <a:latin typeface="Tahoma" panose="020B0604030504040204" pitchFamily="34" charset="0"/>
              <a:ea typeface="Tahoma" panose="020B0604030504040204" pitchFamily="34" charset="0"/>
              <a:cs typeface="Tahoma" panose="020B0604030504040204" pitchFamily="34" charset="0"/>
            </a:endParaRPr>
          </a:p>
          <a:p>
            <a:pPr marL="88891" lvl="2" algn="just" eaLnBrk="0" hangingPunct="0">
              <a:tabLst>
                <a:tab pos="409534" algn="l"/>
              </a:tabLst>
            </a:pPr>
            <a:r>
              <a:rPr lang="es-ES_tradnl" dirty="0">
                <a:latin typeface="Tahoma" panose="020B0604030504040204" pitchFamily="34" charset="0"/>
                <a:ea typeface="Tahoma" panose="020B0604030504040204" pitchFamily="34" charset="0"/>
                <a:cs typeface="Tahoma" panose="020B0604030504040204" pitchFamily="34" charset="0"/>
              </a:rPr>
              <a:t>La sociedad ABC, S.A. DE C.V., vende los productos “</a:t>
            </a:r>
            <a:r>
              <a:rPr lang="es-ES_tradnl" b="1" dirty="0">
                <a:latin typeface="Tahoma" panose="020B0604030504040204" pitchFamily="34" charset="0"/>
                <a:ea typeface="Tahoma" panose="020B0604030504040204" pitchFamily="34" charset="0"/>
                <a:cs typeface="Tahoma" panose="020B0604030504040204" pitchFamily="34" charset="0"/>
              </a:rPr>
              <a:t>X</a:t>
            </a:r>
            <a:r>
              <a:rPr lang="es-ES_tradnl" dirty="0">
                <a:latin typeface="Tahoma" panose="020B0604030504040204" pitchFamily="34" charset="0"/>
                <a:ea typeface="Tahoma" panose="020B0604030504040204" pitchFamily="34" charset="0"/>
                <a:cs typeface="Tahoma" panose="020B0604030504040204" pitchFamily="34" charset="0"/>
              </a:rPr>
              <a:t>” e “</a:t>
            </a:r>
            <a:r>
              <a:rPr lang="es-ES_tradnl" b="1" dirty="0">
                <a:latin typeface="Tahoma" panose="020B0604030504040204" pitchFamily="34" charset="0"/>
                <a:ea typeface="Tahoma" panose="020B0604030504040204" pitchFamily="34" charset="0"/>
                <a:cs typeface="Tahoma" panose="020B0604030504040204" pitchFamily="34" charset="0"/>
              </a:rPr>
              <a:t>Y</a:t>
            </a:r>
            <a:r>
              <a:rPr lang="es-ES_tradnl" dirty="0">
                <a:latin typeface="Tahoma" panose="020B0604030504040204" pitchFamily="34" charset="0"/>
                <a:ea typeface="Tahoma" panose="020B0604030504040204" pitchFamily="34" charset="0"/>
                <a:cs typeface="Tahoma" panose="020B0604030504040204" pitchFamily="34" charset="0"/>
              </a:rPr>
              <a:t>” en el año 20XX.</a:t>
            </a:r>
            <a:endParaRPr lang="es-SV" sz="1050" dirty="0">
              <a:latin typeface="Tahoma" panose="020B0604030504040204" pitchFamily="34" charset="0"/>
              <a:ea typeface="Tahoma" panose="020B0604030504040204" pitchFamily="34" charset="0"/>
              <a:cs typeface="Tahoma" panose="020B0604030504040204" pitchFamily="34" charset="0"/>
            </a:endParaRPr>
          </a:p>
          <a:p>
            <a:pPr marL="533347" lvl="2" indent="-444456" algn="just" eaLnBrk="0" hangingPunct="0">
              <a:buFont typeface="+mj-lt"/>
              <a:buAutoNum type="arabicPeriod"/>
              <a:tabLst>
                <a:tab pos="409534" algn="l"/>
              </a:tabLst>
            </a:pPr>
            <a:endParaRPr lang="es-ES_tradnl" dirty="0">
              <a:latin typeface="Tahoma" panose="020B0604030504040204" pitchFamily="34" charset="0"/>
              <a:ea typeface="Tahoma" panose="020B0604030504040204" pitchFamily="34" charset="0"/>
              <a:cs typeface="Tahoma" panose="020B0604030504040204" pitchFamily="34" charset="0"/>
            </a:endParaRPr>
          </a:p>
          <a:p>
            <a:pPr marL="533347" lvl="2" indent="-444456" algn="just" eaLnBrk="0" hangingPunct="0">
              <a:buFont typeface="+mj-lt"/>
              <a:buAutoNum type="arabicPeriod"/>
              <a:tabLst>
                <a:tab pos="409534" algn="l"/>
              </a:tabLst>
            </a:pPr>
            <a:r>
              <a:rPr lang="es-ES_tradnl" dirty="0">
                <a:latin typeface="Tahoma" panose="020B0604030504040204" pitchFamily="34" charset="0"/>
                <a:ea typeface="Tahoma" panose="020B0604030504040204" pitchFamily="34" charset="0"/>
                <a:cs typeface="Tahoma" panose="020B0604030504040204" pitchFamily="34" charset="0"/>
              </a:rPr>
              <a:t>El inventario inicial en unidades y valores según detalle de inventarios es:</a:t>
            </a:r>
            <a:endParaRPr lang="es-SV"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ChangeArrowheads="1"/>
          </p:cNvSpPr>
          <p:nvPr/>
        </p:nvSpPr>
        <p:spPr>
          <a:xfrm>
            <a:off x="1120588" y="255495"/>
            <a:ext cx="9950823" cy="105273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a:lstStyle>
          <a:p>
            <a:pPr algn="ctr"/>
            <a:r>
              <a:rPr lang="es-SV" altLang="es-SV" sz="24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rPr>
              <a:t>PRESUNCIONES QUE SE BASAN EN DIFERENCIAS DE INVENTARIOS</a:t>
            </a:r>
          </a:p>
          <a:p>
            <a:pPr algn="ctr"/>
            <a:r>
              <a:rPr lang="es-SV" altLang="es-SV" sz="12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rPr>
              <a:t>[</a:t>
            </a:r>
            <a:r>
              <a:rPr lang="es-SV" altLang="es-SV" sz="14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rPr>
              <a:t>EJEMPLO DE FALTANTE DE INVENTARIO – ART. 193 CT]</a:t>
            </a:r>
            <a:endParaRPr lang="en-US" altLang="es-SV" sz="16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2955536"/>
            <a:ext cx="5622285"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9" y="5018720"/>
            <a:ext cx="562227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120587" y="4491318"/>
            <a:ext cx="10094259" cy="449850"/>
          </a:xfrm>
          <a:prstGeom prst="rect">
            <a:avLst/>
          </a:prstGeom>
          <a:solidFill>
            <a:srgbClr val="FFFF00"/>
          </a:solidFill>
          <a:ln>
            <a:noFill/>
          </a:ln>
          <a:effectLst/>
          <a:scene3d>
            <a:camera prst="perspectiveAbove"/>
            <a:lightRig rig="chilly" dir="t">
              <a:rot lat="0" lon="0" rev="18480000"/>
            </a:lightRig>
          </a:scene3d>
          <a:sp3d prstMaterial="clear">
            <a:bevelT h="63500"/>
          </a:sp3d>
        </p:spPr>
        <p:txBody>
          <a:bodyPr wrap="square" lIns="91431" tIns="45716" rIns="91431" bIns="45716" rtlCol="0">
            <a:normAutofit/>
          </a:bodyPr>
          <a:lstStyle>
            <a:defPPr>
              <a:defRPr lang="en-US"/>
            </a:defPPr>
            <a:lvl1pPr marL="285750" lvl="0" indent="-285750" algn="just" eaLnBrk="0" hangingPunct="0">
              <a:buFont typeface="Wingdings" panose="05000000000000000000" pitchFamily="2" charset="2"/>
              <a:buChar char="q"/>
              <a:tabLst>
                <a:tab pos="409575" algn="l"/>
              </a:tabLst>
              <a:defRPr kumimoji="0" sz="1800" b="1">
                <a:latin typeface="Tahoma" panose="020B0604030504040204" pitchFamily="34" charset="0"/>
                <a:ea typeface="Tahoma" panose="020B0604030504040204" pitchFamily="34" charset="0"/>
                <a:cs typeface="Tahoma" panose="020B0604030504040204" pitchFamily="34" charset="0"/>
              </a:defRPr>
            </a:lvl1pPr>
            <a:lvl3pPr lvl="2" algn="just" eaLnBrk="0" hangingPunct="0">
              <a:buFontTx/>
              <a:buAutoNum type="romanUcPeriod"/>
              <a:tabLst>
                <a:tab pos="409575" algn="l"/>
              </a:tabLst>
              <a:defRPr kumimoji="0" sz="1800">
                <a:latin typeface="Tahoma" panose="020B0604030504040204" pitchFamily="34" charset="0"/>
                <a:ea typeface="Tahoma" panose="020B0604030504040204" pitchFamily="34" charset="0"/>
                <a:cs typeface="Tahoma" panose="020B0604030504040204" pitchFamily="34" charset="0"/>
              </a:defRPr>
            </a:lvl3pPr>
          </a:lstStyle>
          <a:p>
            <a:pPr marL="742876" indent="-457154">
              <a:buFont typeface="+mj-lt"/>
              <a:buAutoNum type="arabicPeriod" startAt="2"/>
            </a:pPr>
            <a:r>
              <a:rPr lang="es-ES_tradnl" sz="1900" b="0" dirty="0"/>
              <a:t>Compras en unidades y valores con base a documentos, realizadas en el ejercicio:</a:t>
            </a:r>
            <a:endParaRPr lang="es-SV" sz="1900" b="0" dirty="0"/>
          </a:p>
        </p:txBody>
      </p:sp>
    </p:spTree>
    <p:extLst>
      <p:ext uri="{BB962C8B-B14F-4D97-AF65-F5344CB8AC3E}">
        <p14:creationId xmlns:p14="http://schemas.microsoft.com/office/powerpoint/2010/main" val="12225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542013" y="97799"/>
            <a:ext cx="1107977" cy="261602"/>
          </a:xfrm>
          <a:prstGeom prst="rect">
            <a:avLst/>
          </a:prstGeom>
          <a:noFill/>
          <a:ln w="9525">
            <a:noFill/>
            <a:miter lim="800000"/>
            <a:headEnd/>
            <a:tailEnd/>
          </a:ln>
          <a:effectLst/>
        </p:spPr>
        <p:txBody>
          <a:bodyPr vert="horz" wrap="none" lIns="91431" tIns="45716" rIns="91431" bIns="45716" numCol="1" anchor="ctr" anchorCtr="0" compatLnSpc="1">
            <a:prstTxWarp prst="textNoShape">
              <a:avLst/>
            </a:prstTxWarp>
            <a:spAutoFit/>
          </a:bodyPr>
          <a:lstStyle/>
          <a:p>
            <a:pPr algn="just" defTabSz="914309"/>
            <a:r>
              <a:rPr lang="es-ES_tradnl" sz="1100">
                <a:latin typeface="Arial" pitchFamily="34" charset="0"/>
                <a:ea typeface="Times New Roman" pitchFamily="18" charset="0"/>
                <a:cs typeface="Arial" pitchFamily="34" charset="0"/>
              </a:rPr>
              <a:t>	</a:t>
            </a:r>
            <a:endParaRPr lang="es-ES_tradnl">
              <a:latin typeface="Arial" pitchFamily="34" charset="0"/>
            </a:endParaRPr>
          </a:p>
        </p:txBody>
      </p:sp>
      <p:sp>
        <p:nvSpPr>
          <p:cNvPr id="6" name="5 CuadroTexto"/>
          <p:cNvSpPr txBox="1"/>
          <p:nvPr/>
        </p:nvSpPr>
        <p:spPr>
          <a:xfrm>
            <a:off x="726141" y="1052736"/>
            <a:ext cx="10488706" cy="963400"/>
          </a:xfrm>
          <a:prstGeom prst="rect">
            <a:avLst/>
          </a:prstGeom>
          <a:solidFill>
            <a:srgbClr val="FFFF00"/>
          </a:solidFill>
          <a:ln>
            <a:noFill/>
          </a:ln>
          <a:effectLst/>
          <a:scene3d>
            <a:camera prst="perspectiveAbove"/>
            <a:lightRig rig="chilly" dir="t">
              <a:rot lat="0" lon="0" rev="18480000"/>
            </a:lightRig>
          </a:scene3d>
          <a:sp3d prstMaterial="clear">
            <a:bevelT h="63500"/>
          </a:sp3d>
        </p:spPr>
        <p:txBody>
          <a:bodyPr wrap="square" lIns="91431" tIns="45716" rIns="91431" bIns="45716" rtlCol="0">
            <a:normAutofit/>
          </a:bodyPr>
          <a:lstStyle>
            <a:defPPr>
              <a:defRPr lang="en-US"/>
            </a:defPPr>
            <a:lvl1pPr marL="285750" lvl="0" indent="-285750" algn="just" eaLnBrk="0" hangingPunct="0">
              <a:buFont typeface="Wingdings" panose="05000000000000000000" pitchFamily="2" charset="2"/>
              <a:buChar char="q"/>
              <a:tabLst>
                <a:tab pos="409575" algn="l"/>
              </a:tabLst>
              <a:defRPr kumimoji="0" sz="1800" b="1">
                <a:latin typeface="Tahoma" panose="020B0604030504040204" pitchFamily="34" charset="0"/>
                <a:ea typeface="Tahoma" panose="020B0604030504040204" pitchFamily="34" charset="0"/>
                <a:cs typeface="Tahoma" panose="020B0604030504040204" pitchFamily="34" charset="0"/>
              </a:defRPr>
            </a:lvl1pPr>
            <a:lvl3pPr lvl="2" algn="just" eaLnBrk="0" hangingPunct="0">
              <a:buFontTx/>
              <a:buAutoNum type="romanUcPeriod"/>
              <a:tabLst>
                <a:tab pos="409575" algn="l"/>
              </a:tabLst>
              <a:defRPr kumimoji="0" sz="1800">
                <a:latin typeface="Tahoma" panose="020B0604030504040204" pitchFamily="34" charset="0"/>
                <a:ea typeface="Tahoma" panose="020B0604030504040204" pitchFamily="34" charset="0"/>
                <a:cs typeface="Tahoma" panose="020B0604030504040204" pitchFamily="34" charset="0"/>
              </a:defRPr>
            </a:lvl3pPr>
          </a:lstStyle>
          <a:p>
            <a:pPr marL="742876" indent="-457154">
              <a:buFont typeface="+mj-lt"/>
              <a:buAutoNum type="arabicPeriod" startAt="3"/>
            </a:pPr>
            <a:r>
              <a:rPr lang="es-ES_tradnl" sz="2400" b="0" dirty="0"/>
              <a:t>Ventas en unidades y valores con base a documentos, efectuadas en el ejercicio:</a:t>
            </a:r>
            <a:endParaRPr lang="es-SV" sz="2400" b="0" dirty="0"/>
          </a:p>
          <a:p>
            <a:pPr marL="1314319" lvl="2" indent="-400010">
              <a:buFont typeface="+mj-lt"/>
              <a:buAutoNum type="arabicPeriod" startAt="4"/>
            </a:pPr>
            <a:endParaRPr lang="es-SV" sz="2400" dirty="0"/>
          </a:p>
        </p:txBody>
      </p:sp>
      <p:graphicFrame>
        <p:nvGraphicFramePr>
          <p:cNvPr id="2" name="Tabla 1">
            <a:extLst>
              <a:ext uri="{FF2B5EF4-FFF2-40B4-BE49-F238E27FC236}">
                <a16:creationId xmlns:a16="http://schemas.microsoft.com/office/drawing/2014/main" id="{72C0B27E-1319-49C9-A9A6-187DED983A28}"/>
              </a:ext>
            </a:extLst>
          </p:cNvPr>
          <p:cNvGraphicFramePr>
            <a:graphicFrameLocks noGrp="1"/>
          </p:cNvGraphicFramePr>
          <p:nvPr>
            <p:extLst>
              <p:ext uri="{D42A27DB-BD31-4B8C-83A1-F6EECF244321}">
                <p14:modId xmlns:p14="http://schemas.microsoft.com/office/powerpoint/2010/main" val="1853192726"/>
              </p:ext>
            </p:extLst>
          </p:nvPr>
        </p:nvGraphicFramePr>
        <p:xfrm>
          <a:off x="2135562" y="2132857"/>
          <a:ext cx="7848873" cy="3402913"/>
        </p:xfrm>
        <a:graphic>
          <a:graphicData uri="http://schemas.openxmlformats.org/drawingml/2006/table">
            <a:tbl>
              <a:tblPr>
                <a:tableStyleId>{5C22544A-7EE6-4342-B048-85BDC9FD1C3A}</a:tableStyleId>
              </a:tblPr>
              <a:tblGrid>
                <a:gridCol w="1377706">
                  <a:extLst>
                    <a:ext uri="{9D8B030D-6E8A-4147-A177-3AD203B41FA5}">
                      <a16:colId xmlns:a16="http://schemas.microsoft.com/office/drawing/2014/main" val="1487947857"/>
                    </a:ext>
                  </a:extLst>
                </a:gridCol>
                <a:gridCol w="1430605">
                  <a:extLst>
                    <a:ext uri="{9D8B030D-6E8A-4147-A177-3AD203B41FA5}">
                      <a16:colId xmlns:a16="http://schemas.microsoft.com/office/drawing/2014/main" val="1056095134"/>
                    </a:ext>
                  </a:extLst>
                </a:gridCol>
                <a:gridCol w="1150568">
                  <a:extLst>
                    <a:ext uri="{9D8B030D-6E8A-4147-A177-3AD203B41FA5}">
                      <a16:colId xmlns:a16="http://schemas.microsoft.com/office/drawing/2014/main" val="2832049693"/>
                    </a:ext>
                  </a:extLst>
                </a:gridCol>
                <a:gridCol w="1199415">
                  <a:extLst>
                    <a:ext uri="{9D8B030D-6E8A-4147-A177-3AD203B41FA5}">
                      <a16:colId xmlns:a16="http://schemas.microsoft.com/office/drawing/2014/main" val="4030641529"/>
                    </a:ext>
                  </a:extLst>
                </a:gridCol>
                <a:gridCol w="1021123">
                  <a:extLst>
                    <a:ext uri="{9D8B030D-6E8A-4147-A177-3AD203B41FA5}">
                      <a16:colId xmlns:a16="http://schemas.microsoft.com/office/drawing/2014/main" val="3872464463"/>
                    </a:ext>
                  </a:extLst>
                </a:gridCol>
                <a:gridCol w="1669456">
                  <a:extLst>
                    <a:ext uri="{9D8B030D-6E8A-4147-A177-3AD203B41FA5}">
                      <a16:colId xmlns:a16="http://schemas.microsoft.com/office/drawing/2014/main" val="696267175"/>
                    </a:ext>
                  </a:extLst>
                </a:gridCol>
              </a:tblGrid>
              <a:tr h="492378">
                <a:tc>
                  <a:txBody>
                    <a:bodyPr/>
                    <a:lstStyle/>
                    <a:p>
                      <a:pPr algn="ctr" fontAlgn="b"/>
                      <a:r>
                        <a:rPr lang="es-SV" sz="1600" b="1" u="none" strike="noStrike" dirty="0">
                          <a:effectLst/>
                        </a:rPr>
                        <a:t>PRODUCTO</a:t>
                      </a:r>
                      <a:endParaRPr lang="es-SV"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600" b="1" u="none" strike="noStrike" dirty="0">
                          <a:effectLst/>
                        </a:rPr>
                        <a:t>CCF O FCF </a:t>
                      </a:r>
                      <a:r>
                        <a:rPr lang="es-SV" sz="1600" b="1" u="none" strike="noStrike" dirty="0" err="1">
                          <a:effectLst/>
                        </a:rPr>
                        <a:t>N°</a:t>
                      </a:r>
                      <a:endParaRPr lang="es-SV"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600" b="1" u="none" strike="noStrike" dirty="0">
                          <a:effectLst/>
                        </a:rPr>
                        <a:t>FECHA</a:t>
                      </a:r>
                      <a:endParaRPr lang="es-SV"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600" b="1" u="none" strike="noStrike" dirty="0">
                          <a:effectLst/>
                        </a:rPr>
                        <a:t>UNIDADES</a:t>
                      </a:r>
                      <a:endParaRPr lang="es-SV"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600" b="1" u="none" strike="noStrike" dirty="0">
                          <a:effectLst/>
                        </a:rPr>
                        <a:t>PRECIO</a:t>
                      </a:r>
                      <a:endParaRPr lang="es-SV"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600" b="1" u="none" strike="noStrike" dirty="0">
                          <a:effectLst/>
                        </a:rPr>
                        <a:t>VALORES</a:t>
                      </a:r>
                      <a:endParaRPr lang="es-SV"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7629514"/>
                  </a:ext>
                </a:extLst>
              </a:tr>
              <a:tr h="268765">
                <a:tc rowSpan="5">
                  <a:txBody>
                    <a:bodyPr/>
                    <a:lstStyle/>
                    <a:p>
                      <a:pPr algn="ctr" fontAlgn="ctr"/>
                      <a:r>
                        <a:rPr lang="es-SV" sz="2800" u="none" strike="noStrike" dirty="0">
                          <a:effectLst/>
                        </a:rPr>
                        <a:t>X</a:t>
                      </a:r>
                      <a:endParaRPr lang="es-SV"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SV" sz="1600" u="none" strike="noStrike">
                          <a:effectLst/>
                        </a:rPr>
                        <a:t>CCF 11001</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23/01/20XX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20,000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75.00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1,500,000.00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8848345"/>
                  </a:ext>
                </a:extLst>
              </a:tr>
              <a:tr h="268765">
                <a:tc vMerge="1">
                  <a:txBody>
                    <a:bodyPr/>
                    <a:lstStyle/>
                    <a:p>
                      <a:endParaRPr lang="es-SV"/>
                    </a:p>
                  </a:txBody>
                  <a:tcPr/>
                </a:tc>
                <a:tc>
                  <a:txBody>
                    <a:bodyPr/>
                    <a:lstStyle/>
                    <a:p>
                      <a:pPr algn="l" fontAlgn="b"/>
                      <a:r>
                        <a:rPr lang="es-SV" sz="1600" u="none" strike="noStrike">
                          <a:effectLst/>
                        </a:rPr>
                        <a:t>FCF 3501</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12/03/20XX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2,000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80.00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160,000.00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6489120"/>
                  </a:ext>
                </a:extLst>
              </a:tr>
              <a:tr h="268765">
                <a:tc vMerge="1">
                  <a:txBody>
                    <a:bodyPr/>
                    <a:lstStyle/>
                    <a:p>
                      <a:endParaRPr lang="es-SV"/>
                    </a:p>
                  </a:txBody>
                  <a:tcPr/>
                </a:tc>
                <a:tc>
                  <a:txBody>
                    <a:bodyPr/>
                    <a:lstStyle/>
                    <a:p>
                      <a:pPr algn="l" fontAlgn="b"/>
                      <a:r>
                        <a:rPr lang="es-SV" sz="1600" u="none" strike="noStrike" dirty="0">
                          <a:effectLst/>
                        </a:rPr>
                        <a:t>FCF 3502</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18/06/20XX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3,000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78.00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234,000.00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5748962"/>
                  </a:ext>
                </a:extLst>
              </a:tr>
              <a:tr h="268765">
                <a:tc vMerge="1">
                  <a:txBody>
                    <a:bodyPr/>
                    <a:lstStyle/>
                    <a:p>
                      <a:endParaRPr lang="es-SV"/>
                    </a:p>
                  </a:txBody>
                  <a:tcPr/>
                </a:tc>
                <a:tc>
                  <a:txBody>
                    <a:bodyPr/>
                    <a:lstStyle/>
                    <a:p>
                      <a:pPr algn="l" fontAlgn="b"/>
                      <a:r>
                        <a:rPr lang="es-SV" sz="1600" u="none" strike="noStrike">
                          <a:effectLst/>
                        </a:rPr>
                        <a:t>CCF 11002</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16/09/20XX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50,000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70.00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3,500,000.00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947033"/>
                  </a:ext>
                </a:extLst>
              </a:tr>
              <a:tr h="268765">
                <a:tc vMerge="1">
                  <a:txBody>
                    <a:bodyPr/>
                    <a:lstStyle/>
                    <a:p>
                      <a:endParaRPr lang="es-SV"/>
                    </a:p>
                  </a:txBody>
                  <a:tcPr/>
                </a:tc>
                <a:tc>
                  <a:txBody>
                    <a:bodyPr/>
                    <a:lstStyle/>
                    <a:p>
                      <a:pPr algn="l" fontAlgn="b"/>
                      <a:r>
                        <a:rPr lang="es-SV" sz="1600" u="none" strike="noStrike">
                          <a:effectLst/>
                        </a:rPr>
                        <a:t>CCF 11003</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23/11/20XX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25,000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75.00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1,875,000.00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7855508"/>
                  </a:ext>
                </a:extLst>
              </a:tr>
              <a:tr h="268765">
                <a:tc>
                  <a:txBody>
                    <a:bodyPr/>
                    <a:lstStyle/>
                    <a:p>
                      <a:pPr algn="l" fontAlgn="b"/>
                      <a:r>
                        <a:rPr lang="es-SV" sz="1600" u="none" strike="noStrike">
                          <a:effectLst/>
                        </a:rPr>
                        <a:t>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dirty="0">
                          <a:effectLst/>
                        </a:rPr>
                        <a:t> </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b="1" u="none" strike="noStrike" dirty="0">
                          <a:effectLst/>
                        </a:rPr>
                        <a:t>100,000</a:t>
                      </a:r>
                      <a:endParaRPr lang="es-S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600" b="1" u="none" strike="noStrike" dirty="0">
                          <a:effectLst/>
                        </a:rPr>
                        <a:t> </a:t>
                      </a:r>
                      <a:endParaRPr lang="es-S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b="1" u="none" strike="noStrike" dirty="0">
                          <a:effectLst/>
                        </a:rPr>
                        <a:t> $  7,269,000.00 </a:t>
                      </a:r>
                      <a:endParaRPr lang="es-SV"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7772374"/>
                  </a:ext>
                </a:extLst>
              </a:tr>
              <a:tr h="259589">
                <a:tc rowSpan="4">
                  <a:txBody>
                    <a:bodyPr/>
                    <a:lstStyle/>
                    <a:p>
                      <a:pPr algn="ctr" fontAlgn="ctr"/>
                      <a:r>
                        <a:rPr lang="es-SV" sz="2800" u="none" strike="noStrike">
                          <a:effectLst/>
                        </a:rPr>
                        <a:t>Y</a:t>
                      </a:r>
                      <a:endParaRPr lang="es-SV" sz="2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SV" sz="1600" u="none" strike="noStrike" dirty="0">
                          <a:effectLst/>
                        </a:rPr>
                        <a:t>FCF 3503</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16/02/20XX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2,500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40.00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100,000.00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6047980"/>
                  </a:ext>
                </a:extLst>
              </a:tr>
              <a:tr h="259589">
                <a:tc vMerge="1">
                  <a:txBody>
                    <a:bodyPr/>
                    <a:lstStyle/>
                    <a:p>
                      <a:endParaRPr lang="es-SV"/>
                    </a:p>
                  </a:txBody>
                  <a:tcPr/>
                </a:tc>
                <a:tc>
                  <a:txBody>
                    <a:bodyPr/>
                    <a:lstStyle/>
                    <a:p>
                      <a:pPr algn="l" fontAlgn="b"/>
                      <a:r>
                        <a:rPr lang="es-SV" sz="1600" u="none" strike="noStrike">
                          <a:effectLst/>
                        </a:rPr>
                        <a:t>FCF 3504</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15/05/20XX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2,000</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dirty="0">
                          <a:effectLst/>
                        </a:rPr>
                        <a:t> $   45.00 </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90,000.00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03108"/>
                  </a:ext>
                </a:extLst>
              </a:tr>
              <a:tr h="259589">
                <a:tc vMerge="1">
                  <a:txBody>
                    <a:bodyPr/>
                    <a:lstStyle/>
                    <a:p>
                      <a:endParaRPr lang="es-SV"/>
                    </a:p>
                  </a:txBody>
                  <a:tcPr/>
                </a:tc>
                <a:tc>
                  <a:txBody>
                    <a:bodyPr/>
                    <a:lstStyle/>
                    <a:p>
                      <a:pPr algn="l" fontAlgn="b"/>
                      <a:r>
                        <a:rPr lang="es-SV" sz="1600" u="none" strike="noStrike">
                          <a:effectLst/>
                        </a:rPr>
                        <a:t>CCF 11004</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13/07/20XX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22,500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dirty="0">
                          <a:effectLst/>
                        </a:rPr>
                        <a:t> $   38.00 </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855,000.00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5568785"/>
                  </a:ext>
                </a:extLst>
              </a:tr>
              <a:tr h="259589">
                <a:tc vMerge="1">
                  <a:txBody>
                    <a:bodyPr/>
                    <a:lstStyle/>
                    <a:p>
                      <a:endParaRPr lang="es-SV"/>
                    </a:p>
                  </a:txBody>
                  <a:tcPr/>
                </a:tc>
                <a:tc>
                  <a:txBody>
                    <a:bodyPr/>
                    <a:lstStyle/>
                    <a:p>
                      <a:pPr algn="l" fontAlgn="b"/>
                      <a:r>
                        <a:rPr lang="es-SV" sz="1600" u="none" strike="noStrike">
                          <a:effectLst/>
                        </a:rPr>
                        <a:t>CCF 11005</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04/12/20XX</a:t>
                      </a:r>
                      <a:endParaRPr lang="es-SV"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a:effectLst/>
                        </a:rPr>
                        <a:t>17,000</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   38.00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u="none" strike="noStrike" dirty="0">
                          <a:effectLst/>
                        </a:rPr>
                        <a:t> $     646,000.00 </a:t>
                      </a:r>
                      <a:endParaRPr lang="es-SV"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083149"/>
                  </a:ext>
                </a:extLst>
              </a:tr>
              <a:tr h="259589">
                <a:tc>
                  <a:txBody>
                    <a:bodyPr/>
                    <a:lstStyle/>
                    <a:p>
                      <a:pPr algn="l" fontAlgn="b"/>
                      <a:r>
                        <a:rPr lang="es-SV" sz="1600" u="none" strike="noStrike">
                          <a:effectLst/>
                        </a:rPr>
                        <a:t>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600" u="none" strike="noStrike">
                          <a:effectLst/>
                        </a:rPr>
                        <a:t> </a:t>
                      </a:r>
                      <a:endParaRPr lang="es-SV"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600" b="1" u="none" strike="noStrike" dirty="0">
                          <a:effectLst/>
                        </a:rPr>
                        <a:t>44,000</a:t>
                      </a:r>
                      <a:endParaRPr lang="es-S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600" b="1" u="none" strike="noStrike" dirty="0">
                          <a:effectLst/>
                        </a:rPr>
                        <a:t> </a:t>
                      </a:r>
                      <a:endParaRPr lang="es-SV"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600" b="1" u="none" strike="noStrike" dirty="0">
                          <a:effectLst/>
                        </a:rPr>
                        <a:t> $  1,691,000.00 </a:t>
                      </a:r>
                      <a:endParaRPr lang="es-SV"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346326"/>
                  </a:ext>
                </a:extLst>
              </a:tr>
            </a:tbl>
          </a:graphicData>
        </a:graphic>
      </p:graphicFrame>
    </p:spTree>
    <p:extLst>
      <p:ext uri="{BB962C8B-B14F-4D97-AF65-F5344CB8AC3E}">
        <p14:creationId xmlns:p14="http://schemas.microsoft.com/office/powerpoint/2010/main" val="196682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423592" y="2794284"/>
            <a:ext cx="7272808" cy="1015663"/>
          </a:xfrm>
          <a:prstGeom prst="rect">
            <a:avLst/>
          </a:prstGeom>
        </p:spPr>
        <p:txBody>
          <a:bodyPr wrap="square">
            <a:spAutoFit/>
          </a:bodyPr>
          <a:lstStyle/>
          <a:p>
            <a:pPr algn="ctr"/>
            <a:r>
              <a:rPr lang="es-ES" sz="6000" b="1" dirty="0"/>
              <a:t>GENERALIDADES</a:t>
            </a:r>
            <a:endParaRPr lang="es-SV" sz="6000" dirty="0"/>
          </a:p>
        </p:txBody>
      </p:sp>
    </p:spTree>
    <p:extLst>
      <p:ext uri="{BB962C8B-B14F-4D97-AF65-F5344CB8AC3E}">
        <p14:creationId xmlns:p14="http://schemas.microsoft.com/office/powerpoint/2010/main" val="144597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542013" y="97799"/>
            <a:ext cx="1107977" cy="261602"/>
          </a:xfrm>
          <a:prstGeom prst="rect">
            <a:avLst/>
          </a:prstGeom>
          <a:noFill/>
          <a:ln w="9525">
            <a:noFill/>
            <a:miter lim="800000"/>
            <a:headEnd/>
            <a:tailEnd/>
          </a:ln>
          <a:effectLst/>
        </p:spPr>
        <p:txBody>
          <a:bodyPr vert="horz" wrap="none" lIns="91431" tIns="45716" rIns="91431" bIns="45716" numCol="1" anchor="ctr" anchorCtr="0" compatLnSpc="1">
            <a:prstTxWarp prst="textNoShape">
              <a:avLst/>
            </a:prstTxWarp>
            <a:spAutoFit/>
          </a:bodyPr>
          <a:lstStyle/>
          <a:p>
            <a:pPr algn="just" defTabSz="914309"/>
            <a:r>
              <a:rPr lang="es-ES_tradnl" sz="1100" dirty="0">
                <a:latin typeface="Arial" pitchFamily="34" charset="0"/>
                <a:ea typeface="Times New Roman" pitchFamily="18" charset="0"/>
                <a:cs typeface="Arial" pitchFamily="34" charset="0"/>
              </a:rPr>
              <a:t>	</a:t>
            </a:r>
            <a:endParaRPr lang="es-ES_tradnl" dirty="0">
              <a:latin typeface="Arial" pitchFamily="34" charset="0"/>
            </a:endParaRPr>
          </a:p>
        </p:txBody>
      </p:sp>
      <p:sp>
        <p:nvSpPr>
          <p:cNvPr id="6" name="5 CuadroTexto"/>
          <p:cNvSpPr txBox="1"/>
          <p:nvPr/>
        </p:nvSpPr>
        <p:spPr>
          <a:xfrm>
            <a:off x="914399" y="836714"/>
            <a:ext cx="10152529" cy="839326"/>
          </a:xfrm>
          <a:prstGeom prst="rect">
            <a:avLst/>
          </a:prstGeom>
          <a:solidFill>
            <a:srgbClr val="FFFF00"/>
          </a:solidFill>
          <a:ln>
            <a:noFill/>
          </a:ln>
          <a:effectLst/>
          <a:scene3d>
            <a:camera prst="perspectiveAbove"/>
            <a:lightRig rig="chilly" dir="t">
              <a:rot lat="0" lon="0" rev="18480000"/>
            </a:lightRig>
          </a:scene3d>
          <a:sp3d prstMaterial="clear">
            <a:bevelT h="63500"/>
          </a:sp3d>
        </p:spPr>
        <p:txBody>
          <a:bodyPr wrap="square" lIns="91431" tIns="45716" rIns="91431" bIns="45716" rtlCol="0">
            <a:normAutofit/>
          </a:bodyPr>
          <a:lstStyle>
            <a:defPPr>
              <a:defRPr lang="en-US"/>
            </a:defPPr>
            <a:lvl1pPr marL="628650" lvl="0" indent="-342900" algn="just" eaLnBrk="0" hangingPunct="0">
              <a:buFont typeface="+mj-lt"/>
              <a:buAutoNum type="arabicPeriod" startAt="4"/>
              <a:tabLst>
                <a:tab pos="409575" algn="l"/>
              </a:tabLst>
              <a:defRPr kumimoji="0" sz="2000" b="0">
                <a:latin typeface="Tahoma" panose="020B0604030504040204" pitchFamily="34" charset="0"/>
                <a:ea typeface="Tahoma" panose="020B0604030504040204" pitchFamily="34" charset="0"/>
                <a:cs typeface="Tahoma" panose="020B0604030504040204" pitchFamily="34" charset="0"/>
              </a:defRPr>
            </a:lvl1pPr>
            <a:lvl3pPr marL="1314450" lvl="2" indent="-400050" algn="just" eaLnBrk="0" hangingPunct="0">
              <a:buFont typeface="+mj-lt"/>
              <a:buAutoNum type="arabicPeriod" startAt="4"/>
              <a:tabLst>
                <a:tab pos="409575" algn="l"/>
              </a:tabLst>
              <a:defRPr kumimoji="0" sz="2000">
                <a:latin typeface="Tahoma" panose="020B0604030504040204" pitchFamily="34" charset="0"/>
                <a:ea typeface="Tahoma" panose="020B0604030504040204" pitchFamily="34" charset="0"/>
                <a:cs typeface="Tahoma" panose="020B0604030504040204" pitchFamily="34" charset="0"/>
              </a:defRPr>
            </a:lvl3pPr>
          </a:lstStyle>
          <a:p>
            <a:r>
              <a:rPr lang="es-ES_tradnl" sz="2400" dirty="0"/>
              <a:t>El </a:t>
            </a:r>
            <a:r>
              <a:rPr lang="es-ES_tradnl" sz="2400" u="sng" dirty="0">
                <a:solidFill>
                  <a:srgbClr val="C00000"/>
                </a:solidFill>
                <a:effectLst>
                  <a:outerShdw blurRad="38100" dist="38100" dir="2700000" algn="tl">
                    <a:srgbClr val="000000">
                      <a:alpha val="43137"/>
                    </a:srgbClr>
                  </a:outerShdw>
                </a:effectLst>
              </a:rPr>
              <a:t>inventario final </a:t>
            </a:r>
            <a:r>
              <a:rPr lang="es-ES_tradnl" sz="2400" dirty="0"/>
              <a:t>en unidades y valores según detalle de inventarios del contribuyente es:</a:t>
            </a:r>
            <a:endParaRPr lang="es-SV" sz="2400" dirty="0"/>
          </a:p>
        </p:txBody>
      </p:sp>
      <p:sp>
        <p:nvSpPr>
          <p:cNvPr id="94209" name="Rectangle 1"/>
          <p:cNvSpPr>
            <a:spLocks noChangeArrowheads="1"/>
          </p:cNvSpPr>
          <p:nvPr/>
        </p:nvSpPr>
        <p:spPr bwMode="auto">
          <a:xfrm>
            <a:off x="1116107" y="3501007"/>
            <a:ext cx="10152528" cy="2630851"/>
          </a:xfrm>
          <a:prstGeom prst="rect">
            <a:avLst/>
          </a:prstGeom>
          <a:solidFill>
            <a:schemeClr val="accent6">
              <a:lumMod val="40000"/>
              <a:lumOff val="60000"/>
            </a:schemeClr>
          </a:solidFill>
          <a:ln w="9525">
            <a:noFill/>
            <a:miter lim="800000"/>
            <a:headEnd/>
            <a:tailEnd/>
          </a:ln>
          <a:effectLst/>
          <a:scene3d>
            <a:camera prst="perspectiveRight" fov="1800000"/>
            <a:lightRig rig="chilly" dir="t">
              <a:rot lat="0" lon="0" rev="18480000"/>
            </a:lightRig>
          </a:scene3d>
          <a:sp3d prstMaterial="clear">
            <a:bevelT h="63500"/>
          </a:sp3d>
        </p:spPr>
        <p:txBody>
          <a:bodyPr vert="horz" wrap="square" lIns="91431" tIns="45716" rIns="91431" bIns="45716" numCol="1" anchor="t" anchorCtr="0" compatLnSpc="1">
            <a:prstTxWarp prst="textNoShape">
              <a:avLst/>
            </a:prstTxWarp>
            <a:noAutofit/>
          </a:bodyPr>
          <a:lstStyle/>
          <a:p>
            <a:pPr algn="ctr">
              <a:buNone/>
            </a:pPr>
            <a:r>
              <a:rPr lang="es-ES_tradn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DESARROLLO DE CONFORMIDAD AL ART. 193 LIT. a) INCISOS DEL 1º AL 3º DEL CÓDIGO TRIBUTARIO:</a:t>
            </a:r>
          </a:p>
          <a:p>
            <a:pPr algn="just">
              <a:buNone/>
            </a:pPr>
            <a:endParaRPr lang="es-SV"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342866" indent="-342866" algn="just">
              <a:buFont typeface="+mj-lt"/>
              <a:buAutoNum type="alphaLcParenR"/>
            </a:pPr>
            <a:r>
              <a:rPr lang="es-SV" dirty="0">
                <a:latin typeface="Tahoma" panose="020B0604030504040204" pitchFamily="34" charset="0"/>
                <a:ea typeface="Tahoma" panose="020B0604030504040204" pitchFamily="34" charset="0"/>
                <a:cs typeface="Tahoma" panose="020B0604030504040204" pitchFamily="34" charset="0"/>
              </a:rPr>
              <a:t>A</a:t>
            </a:r>
            <a:r>
              <a:rPr lang="es-ES_tradnl" dirty="0">
                <a:latin typeface="Tahoma" panose="020B0604030504040204" pitchFamily="34" charset="0"/>
                <a:ea typeface="Tahoma" panose="020B0604030504040204" pitchFamily="34" charset="0"/>
                <a:cs typeface="Tahoma" panose="020B0604030504040204" pitchFamily="34" charset="0"/>
              </a:rPr>
              <a:t>l inventario inicial en unidades por tipo de producto se suman las unidades que ingresaron en el ejercicio comercial. En el cuadro Nº 1 es la columna D que resulta de sumar las columnas B y C.</a:t>
            </a:r>
            <a:endParaRPr lang="es-SV" dirty="0">
              <a:latin typeface="Tahoma" panose="020B0604030504040204" pitchFamily="34" charset="0"/>
              <a:ea typeface="Tahoma" panose="020B0604030504040204" pitchFamily="34" charset="0"/>
              <a:cs typeface="Tahoma" panose="020B0604030504040204" pitchFamily="34" charset="0"/>
            </a:endParaRPr>
          </a:p>
          <a:p>
            <a:pPr marL="342866" indent="-342866" algn="just">
              <a:buFont typeface="+mj-lt"/>
              <a:buAutoNum type="alphaLcParenR"/>
            </a:pPr>
            <a:r>
              <a:rPr lang="es-ES_tradnl" dirty="0">
                <a:latin typeface="Tahoma" panose="020B0604030504040204" pitchFamily="34" charset="0"/>
                <a:ea typeface="Tahoma" panose="020B0604030504040204" pitchFamily="34" charset="0"/>
                <a:cs typeface="Tahoma" panose="020B0604030504040204" pitchFamily="34" charset="0"/>
              </a:rPr>
              <a:t>Luego al total de unidades resultantes se le restan las salidas de unidades documentadas, obteniéndose las unidades finales. En el cuadro Nº 1 es la columna F que resulta de restar las unidades de columna D menos las unidades de la columna E.</a:t>
            </a:r>
            <a:endParaRPr lang="es-SV" dirty="0">
              <a:latin typeface="Tahoma" panose="020B0604030504040204" pitchFamily="34" charset="0"/>
              <a:ea typeface="Tahoma" panose="020B0604030504040204" pitchFamily="34" charset="0"/>
              <a:cs typeface="Tahoma" panose="020B0604030504040204"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60" y="1851721"/>
            <a:ext cx="5702280" cy="13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9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2135560" y="2996952"/>
            <a:ext cx="7886110" cy="3024336"/>
          </a:xfrm>
          <a:prstGeom prst="rect">
            <a:avLst/>
          </a:prstGeom>
          <a:solidFill>
            <a:schemeClr val="accent6">
              <a:lumMod val="40000"/>
              <a:lumOff val="60000"/>
            </a:schemeClr>
          </a:solidFill>
          <a:ln w="9525">
            <a:noFill/>
            <a:miter lim="800000"/>
            <a:headEnd/>
            <a:tailEnd/>
          </a:ln>
          <a:effectLst/>
          <a:scene3d>
            <a:camera prst="perspectiveAbove" fov="2100000"/>
            <a:lightRig rig="chilly" dir="t">
              <a:rot lat="0" lon="0" rev="18480000"/>
            </a:lightRig>
          </a:scene3d>
          <a:sp3d prstMaterial="clear">
            <a:bevelT h="63500"/>
          </a:sp3d>
        </p:spPr>
        <p:txBody>
          <a:bodyPr vert="horz" wrap="square" lIns="91431" tIns="45716" rIns="91431" bIns="45716" numCol="1" anchor="ctr" anchorCtr="0" compatLnSpc="1">
            <a:prstTxWarp prst="textNoShape">
              <a:avLst/>
            </a:prstTxWarp>
            <a:normAutofit/>
          </a:bodyPr>
          <a:lstStyle/>
          <a:p>
            <a:pPr marL="342866" indent="-342866" algn="just">
              <a:buFont typeface="+mj-lt"/>
              <a:buAutoNum type="alphaLcParenR" startAt="3"/>
            </a:pPr>
            <a:r>
              <a:rPr lang="es-ES_tradnl" dirty="0">
                <a:latin typeface="Tahoma" panose="020B0604030504040204" pitchFamily="34" charset="0"/>
                <a:ea typeface="Tahoma" panose="020B0604030504040204" pitchFamily="34" charset="0"/>
                <a:cs typeface="Tahoma" panose="020B0604030504040204" pitchFamily="34" charset="0"/>
              </a:rPr>
              <a:t>El inventario final determinado se compara con el inventario final que reporta el contribuyente según sus detalles o registros, si el inventario final determinado es mayor al que reporta el contribuyente, la diferencia es faltante </a:t>
            </a:r>
            <a:r>
              <a:rPr lang="es-ES_tradnl"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 se presumirá que fueron ventas gravadas omitidas de registrar y declarar</a:t>
            </a:r>
            <a:r>
              <a:rPr lang="es-ES_tradnl" dirty="0">
                <a:latin typeface="Tahoma" panose="020B0604030504040204" pitchFamily="34" charset="0"/>
                <a:ea typeface="Tahoma" panose="020B0604030504040204" pitchFamily="34" charset="0"/>
                <a:cs typeface="Tahoma" panose="020B0604030504040204" pitchFamily="34" charset="0"/>
              </a:rPr>
              <a:t>. Ver columnas B, C, y D de Cuadro Nº 2.</a:t>
            </a:r>
            <a:endParaRPr lang="es-SV" dirty="0">
              <a:latin typeface="Tahoma" panose="020B0604030504040204" pitchFamily="34" charset="0"/>
              <a:ea typeface="Tahoma" panose="020B0604030504040204" pitchFamily="34" charset="0"/>
              <a:cs typeface="Tahoma" panose="020B0604030504040204" pitchFamily="34" charset="0"/>
            </a:endParaRPr>
          </a:p>
          <a:p>
            <a:pPr marL="342866" indent="-342866" algn="just">
              <a:buFont typeface="+mj-lt"/>
              <a:buAutoNum type="alphaLcParenR" startAt="3"/>
            </a:pPr>
            <a:endParaRPr lang="es-SV" dirty="0">
              <a:latin typeface="Tahoma" panose="020B0604030504040204" pitchFamily="34" charset="0"/>
              <a:ea typeface="Tahoma" panose="020B0604030504040204" pitchFamily="34" charset="0"/>
              <a:cs typeface="Tahoma" panose="020B0604030504040204" pitchFamily="34" charset="0"/>
            </a:endParaRPr>
          </a:p>
          <a:p>
            <a:pPr marL="342866" indent="-342866" algn="just">
              <a:buFont typeface="+mj-lt"/>
              <a:buAutoNum type="alphaLcParenR" startAt="3"/>
            </a:pPr>
            <a:r>
              <a:rPr lang="es-ES_tradnl" dirty="0">
                <a:latin typeface="Tahoma" panose="020B0604030504040204" pitchFamily="34" charset="0"/>
                <a:ea typeface="Tahoma" panose="020B0604030504040204" pitchFamily="34" charset="0"/>
                <a:cs typeface="Tahoma" panose="020B0604030504040204" pitchFamily="34" charset="0"/>
              </a:rPr>
              <a:t>El monto de las ventas gravadas con base a las unidades faltantes se determinará </a:t>
            </a:r>
            <a:r>
              <a:rPr lang="es-ES_tradnl"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aplicándoles el valor de promedio de ventas del producto realizadas en el ejercicio de imposición</a:t>
            </a:r>
            <a:r>
              <a:rPr lang="es-ES_tradnl" dirty="0">
                <a:latin typeface="Tahoma" panose="020B0604030504040204" pitchFamily="34" charset="0"/>
                <a:ea typeface="Tahoma" panose="020B0604030504040204" pitchFamily="34" charset="0"/>
                <a:cs typeface="Tahoma" panose="020B0604030504040204" pitchFamily="34" charset="0"/>
              </a:rPr>
              <a:t>. Vea columnas D, G y H de Cuadro Nº 2.</a:t>
            </a:r>
          </a:p>
          <a:p>
            <a:pPr marL="342866" indent="-342866" algn="just">
              <a:buFont typeface="+mj-lt"/>
              <a:buAutoNum type="alphaLcParenR" startAt="3"/>
            </a:pPr>
            <a:endParaRPr lang="es-SV" kern="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836712"/>
            <a:ext cx="769685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8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71664" y="66328"/>
            <a:ext cx="75963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1 Título"/>
          <p:cNvSpPr txBox="1">
            <a:spLocks/>
          </p:cNvSpPr>
          <p:nvPr/>
        </p:nvSpPr>
        <p:spPr bwMode="auto">
          <a:xfrm>
            <a:off x="535087" y="2852922"/>
            <a:ext cx="10800783" cy="1354504"/>
          </a:xfrm>
          <a:prstGeom prst="rect">
            <a:avLst/>
          </a:prstGeom>
          <a:solidFill>
            <a:schemeClr val="accent6">
              <a:lumMod val="40000"/>
              <a:lumOff val="60000"/>
            </a:schemeClr>
          </a:solidFill>
          <a:ln w="9525">
            <a:noFill/>
            <a:miter lim="800000"/>
            <a:headEnd/>
            <a:tailEnd/>
          </a:ln>
          <a:effectLst/>
          <a:scene3d>
            <a:camera prst="perspectiveAbove" fov="2100000"/>
            <a:lightRig rig="chilly" dir="t">
              <a:rot lat="0" lon="0" rev="18480000"/>
            </a:lightRig>
          </a:scene3d>
          <a:sp3d prstMaterial="clear">
            <a:bevelT h="63500"/>
          </a:sp3d>
        </p:spPr>
        <p:txBody>
          <a:bodyPr vert="horz" wrap="square" lIns="91431" tIns="45716" rIns="91431" bIns="45716" numCol="1" anchor="ctr" anchorCtr="0" compatLnSpc="1">
            <a:prstTxWarp prst="textNoShape">
              <a:avLst/>
            </a:prstTxWarp>
            <a:noAutofit/>
          </a:bodyPr>
          <a:lstStyle>
            <a:defPPr>
              <a:defRPr lang="en-US"/>
            </a:defPPr>
            <a:lvl1pPr marL="342900" lvl="0" indent="-342900" algn="just">
              <a:buFont typeface="+mj-lt"/>
              <a:buAutoNum type="arabicPeriod" startAt="3"/>
              <a:defRPr sz="1800">
                <a:latin typeface="Tahoma" panose="020B0604030504040204" pitchFamily="34" charset="0"/>
                <a:ea typeface="Tahoma" panose="020B0604030504040204" pitchFamily="34" charset="0"/>
                <a:cs typeface="Tahoma" panose="020B0604030504040204" pitchFamily="34" charset="0"/>
              </a:defRPr>
            </a:lvl1pPr>
          </a:lstStyle>
          <a:p>
            <a:pPr>
              <a:buFont typeface="+mj-lt"/>
              <a:buAutoNum type="alphaLcParenR" startAt="5"/>
            </a:pPr>
            <a:r>
              <a:rPr lang="es-ES_tradnl" dirty="0"/>
              <a:t>Las ventas gravadas omitidas constituyen renta obtenida para fines de la Ley de Impuesto Sobre la Renta, para el caso del Impuesto a la Transferencia de Bienes Muebles y a la Prestación de Servicios constituyen ventas gravadas, las cuales </a:t>
            </a:r>
            <a:r>
              <a:rPr lang="es-ES_tradnl" dirty="0">
                <a:solidFill>
                  <a:srgbClr val="C00000"/>
                </a:solidFill>
                <a:effectLst>
                  <a:outerShdw blurRad="38100" dist="38100" dir="2700000" algn="tl">
                    <a:srgbClr val="000000">
                      <a:alpha val="43137"/>
                    </a:srgbClr>
                  </a:outerShdw>
                </a:effectLst>
              </a:rPr>
              <a:t>se imputarán mensualmente en proporción a las ventas declaradas</a:t>
            </a:r>
            <a:r>
              <a:rPr lang="es-ES_tradnl" dirty="0"/>
              <a:t>, registradas o documentadas de los productos incluidos en el faltante. Ver Cuadro Nº 3 y Cuadro Nº 4.</a:t>
            </a:r>
            <a:endParaRPr lang="es-SV"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142" y="4207426"/>
            <a:ext cx="7829962" cy="216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17" y="332655"/>
            <a:ext cx="8552329" cy="231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8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p:cTn id="11" dur="500" fill="hold"/>
                                        <p:tgtEl>
                                          <p:spTgt spid="21508"/>
                                        </p:tgtEl>
                                        <p:attrNameLst>
                                          <p:attrName>ppt_w</p:attrName>
                                        </p:attrNameLst>
                                      </p:cBhvr>
                                      <p:tavLst>
                                        <p:tav tm="0">
                                          <p:val>
                                            <p:fltVal val="0"/>
                                          </p:val>
                                        </p:tav>
                                        <p:tav tm="100000">
                                          <p:val>
                                            <p:strVal val="#ppt_w"/>
                                          </p:val>
                                        </p:tav>
                                      </p:tavLst>
                                    </p:anim>
                                    <p:anim calcmode="lin" valueType="num">
                                      <p:cBhvr>
                                        <p:cTn id="12" dur="500" fill="hold"/>
                                        <p:tgtEl>
                                          <p:spTgt spid="21508"/>
                                        </p:tgtEl>
                                        <p:attrNameLst>
                                          <p:attrName>ppt_h</p:attrName>
                                        </p:attrNameLst>
                                      </p:cBhvr>
                                      <p:tavLst>
                                        <p:tav tm="0">
                                          <p:val>
                                            <p:fltVal val="0"/>
                                          </p:val>
                                        </p:tav>
                                        <p:tav tm="100000">
                                          <p:val>
                                            <p:strVal val="#ppt_h"/>
                                          </p:val>
                                        </p:tav>
                                      </p:tavLst>
                                    </p:anim>
                                    <p:animEffect transition="in" filter="fade">
                                      <p:cBhvr>
                                        <p:cTn id="13"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764704"/>
            <a:ext cx="783478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087888" y="2190350"/>
            <a:ext cx="1512168" cy="3600400"/>
          </a:xfrm>
          <a:prstGeom prst="rect">
            <a:avLst/>
          </a:prstGeom>
          <a:solidFill>
            <a:srgbClr val="FFFF00"/>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31" tIns="45716" rIns="91431" bIns="45716" numCol="1" rtlCol="0" anchor="ctr" anchorCtr="0" compatLnSpc="1">
            <a:prstTxWarp prst="textNoShape">
              <a:avLst/>
            </a:prstTxWarp>
          </a:bodyPr>
          <a:lstStyle/>
          <a:p>
            <a:pPr algn="ctr" defTabSz="914309"/>
            <a:endParaRPr lang="es-SV" b="1"/>
          </a:p>
        </p:txBody>
      </p:sp>
      <p:sp>
        <p:nvSpPr>
          <p:cNvPr id="6" name="5 Rectángulo"/>
          <p:cNvSpPr/>
          <p:nvPr/>
        </p:nvSpPr>
        <p:spPr bwMode="auto">
          <a:xfrm>
            <a:off x="8314158" y="2200041"/>
            <a:ext cx="1584176" cy="3600400"/>
          </a:xfrm>
          <a:prstGeom prst="rect">
            <a:avLst/>
          </a:prstGeom>
          <a:solidFill>
            <a:srgbClr val="FFFF00"/>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31" tIns="45716" rIns="91431" bIns="45716" numCol="1" rtlCol="0" anchor="ctr" anchorCtr="0" compatLnSpc="1">
            <a:prstTxWarp prst="textNoShape">
              <a:avLst/>
            </a:prstTxWarp>
          </a:bodyPr>
          <a:lstStyle/>
          <a:p>
            <a:pPr algn="ctr" defTabSz="914309"/>
            <a:endParaRPr lang="es-SV" b="1"/>
          </a:p>
        </p:txBody>
      </p:sp>
    </p:spTree>
    <p:extLst>
      <p:ext uri="{BB962C8B-B14F-4D97-AF65-F5344CB8AC3E}">
        <p14:creationId xmlns:p14="http://schemas.microsoft.com/office/powerpoint/2010/main" val="15283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279650" y="370109"/>
            <a:ext cx="7632700" cy="720725"/>
          </a:xfr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rtlCol="0"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p>
            <a:pPr algn="ctr"/>
            <a:r>
              <a:rPr lang="es-SV" altLang="es-SV" sz="36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cs typeface="Helvetica" panose="020B0604020202020204" pitchFamily="34" charset="0"/>
              </a:rPr>
              <a:t>SOBRANTES DE  INVENTARIO</a:t>
            </a:r>
            <a:endParaRPr lang="en-US" altLang="es-SV" sz="40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cs typeface="Helvetica" panose="020B0604020202020204" pitchFamily="34" charset="0"/>
            </a:endParaRPr>
          </a:p>
        </p:txBody>
      </p:sp>
      <p:grpSp>
        <p:nvGrpSpPr>
          <p:cNvPr id="4" name="3 Grupo"/>
          <p:cNvGrpSpPr/>
          <p:nvPr/>
        </p:nvGrpSpPr>
        <p:grpSpPr>
          <a:xfrm>
            <a:off x="2871125" y="764704"/>
            <a:ext cx="6956580" cy="2343980"/>
            <a:chOff x="1441380" y="1166315"/>
            <a:chExt cx="6956580" cy="2343980"/>
          </a:xfrm>
        </p:grpSpPr>
        <p:pic>
          <p:nvPicPr>
            <p:cNvPr id="16389" name="Picture 5"/>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717413" y="1166315"/>
              <a:ext cx="1680547" cy="168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6416">
              <a:off x="1441380" y="1914321"/>
              <a:ext cx="5049081" cy="159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rectangular redondeada"/>
            <p:cNvSpPr/>
            <p:nvPr/>
          </p:nvSpPr>
          <p:spPr bwMode="auto">
            <a:xfrm rot="21026377">
              <a:off x="5612344" y="2898732"/>
              <a:ext cx="939458" cy="256830"/>
            </a:xfrm>
            <a:prstGeom prst="wedgeRoundRectCallout">
              <a:avLst>
                <a:gd name="adj1" fmla="val 123788"/>
                <a:gd name="adj2" fmla="val -122963"/>
                <a:gd name="adj3" fmla="val 16667"/>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309"/>
              <a:endParaRPr lang="es-SV" b="1"/>
            </a:p>
          </p:txBody>
        </p:sp>
      </p:grpSp>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296" y="3112404"/>
            <a:ext cx="7360636" cy="3334478"/>
          </a:xfrm>
          <a:prstGeom prst="rect">
            <a:avLst/>
          </a:prstGeom>
          <a:noFill/>
          <a:ln>
            <a:noFill/>
          </a:ln>
          <a:effectLst>
            <a:glow>
              <a:schemeClr val="bg1">
                <a:lumMod val="95000"/>
                <a:alpha val="0"/>
              </a:schemeClr>
            </a:glow>
            <a:softEdge rad="685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962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00332" y="2056549"/>
            <a:ext cx="10325686" cy="3096344"/>
          </a:xfrm>
          <a:prstGeom prst="rect">
            <a:avLst/>
          </a:prstGeom>
          <a:solidFill>
            <a:srgbClr val="FF99FF"/>
          </a:solidFill>
          <a:ln w="9525">
            <a:noFill/>
            <a:miter lim="800000"/>
            <a:headEnd/>
            <a:tailEnd/>
          </a:ln>
          <a:effectLst/>
          <a:scene3d>
            <a:camera prst="perspectiveBelow">
              <a:rot lat="900000" lon="0" rev="0"/>
            </a:camera>
            <a:lightRig rig="chilly" dir="t">
              <a:rot lat="0" lon="0" rev="18480000"/>
            </a:lightRig>
          </a:scene3d>
          <a:sp3d prstMaterial="clear">
            <a:bevelT h="63500"/>
          </a:sp3d>
        </p:spPr>
        <p:txBody>
          <a:bodyPr vert="horz" wrap="square" lIns="91431" tIns="45716" rIns="91431" bIns="45716" numCol="1" anchor="ctr" anchorCtr="0" compatLnSpc="1">
            <a:prstTxWarp prst="textNoShape">
              <a:avLst/>
            </a:prstTxWarp>
            <a:normAutofit/>
          </a:bodyPr>
          <a:lstStyle>
            <a:defPPr>
              <a:defRPr lang="en-US"/>
            </a:defPPr>
            <a:lvl1pPr marL="342900" lvl="0" indent="-342900" algn="just">
              <a:buFont typeface="+mj-lt"/>
              <a:buAutoNum type="arabicPeriod" startAt="5"/>
              <a:defRPr sz="1800">
                <a:latin typeface="Tahoma" panose="020B0604030504040204" pitchFamily="34" charset="0"/>
                <a:ea typeface="Tahoma" panose="020B0604030504040204" pitchFamily="34" charset="0"/>
                <a:cs typeface="Tahoma" panose="020B0604030504040204" pitchFamily="34" charset="0"/>
              </a:defRPr>
            </a:lvl1pPr>
          </a:lstStyle>
          <a:p>
            <a:pPr>
              <a:buFont typeface="Wingdings" panose="05000000000000000000" pitchFamily="2" charset="2"/>
              <a:buChar char="q"/>
            </a:pPr>
            <a:r>
              <a:rPr lang="es-ES_tradnl" sz="2000" b="1" dirty="0">
                <a:effectLst>
                  <a:outerShdw blurRad="38100" dist="38100" dir="2700000" algn="tl">
                    <a:srgbClr val="000000">
                      <a:alpha val="43137"/>
                    </a:srgbClr>
                  </a:outerShdw>
                </a:effectLst>
              </a:rPr>
              <a:t>Datos Supuestos</a:t>
            </a:r>
            <a:r>
              <a:rPr lang="es-ES_tradnl" sz="2000" dirty="0"/>
              <a:t>:</a:t>
            </a:r>
            <a:endParaRPr lang="es-SV" sz="2000" dirty="0"/>
          </a:p>
          <a:p>
            <a:pPr marL="0" indent="0">
              <a:buNone/>
            </a:pPr>
            <a:endParaRPr lang="es-ES_tradnl" sz="2000" dirty="0"/>
          </a:p>
          <a:p>
            <a:pPr marL="0" indent="0">
              <a:buNone/>
            </a:pPr>
            <a:r>
              <a:rPr lang="es-ES_tradnl" sz="2000" dirty="0"/>
              <a:t>La sociedad ABC, S.A. DE C.V., vende los productos “X” e “Y” en el año 20XX. </a:t>
            </a:r>
            <a:endParaRPr lang="es-SV" sz="2000" dirty="0"/>
          </a:p>
          <a:p>
            <a:pPr>
              <a:buFont typeface="+mj-lt"/>
              <a:buAutoNum type="arabicPeriod"/>
            </a:pPr>
            <a:endParaRPr lang="es-ES_tradnl" sz="2000" dirty="0"/>
          </a:p>
          <a:p>
            <a:pPr>
              <a:buFont typeface="+mj-lt"/>
              <a:buAutoNum type="arabicPeriod"/>
            </a:pPr>
            <a:r>
              <a:rPr lang="es-ES_tradnl" sz="2000" dirty="0"/>
              <a:t>Como datos de compras y ventas en unidades, del producto “X” e “Y”, se tomará de base la información contenida en los numerales 2. y 3. de los datos supuestos del  Ejercicio anterior.</a:t>
            </a:r>
          </a:p>
          <a:p>
            <a:pPr>
              <a:buFont typeface="+mj-lt"/>
              <a:buAutoNum type="arabicPeriod"/>
            </a:pPr>
            <a:r>
              <a:rPr lang="es-ES_tradnl" sz="2000" dirty="0"/>
              <a:t>El inventario inicial en unidades y valores según detalle de inventarios son:</a:t>
            </a:r>
            <a:endParaRPr lang="es-SV" sz="2000" dirty="0"/>
          </a:p>
          <a:p>
            <a:pPr>
              <a:buAutoNum type="arabicPeriod"/>
            </a:pPr>
            <a:endParaRPr lang="es-SV" sz="2000" dirty="0"/>
          </a:p>
        </p:txBody>
      </p:sp>
      <p:sp>
        <p:nvSpPr>
          <p:cNvPr id="6" name="Rectangle 2"/>
          <p:cNvSpPr txBox="1">
            <a:spLocks noChangeArrowheads="1"/>
          </p:cNvSpPr>
          <p:nvPr/>
        </p:nvSpPr>
        <p:spPr>
          <a:xfrm>
            <a:off x="1296397" y="463377"/>
            <a:ext cx="9533555" cy="105273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35996" tIns="35996" rIns="35996" bIns="35996" numCol="1" anchor="ctr" anchorCtr="0" compatLnSpc="1">
            <a:prstTxWarp prst="textNoShape">
              <a:avLst/>
            </a:prstTxWarp>
            <a:noAutofit/>
            <a:scene3d>
              <a:camera prst="orthographicFront"/>
              <a:lightRig rig="balanced" dir="t">
                <a:rot lat="0" lon="0" rev="2100000"/>
              </a:lightRig>
            </a:scene3d>
            <a:sp3d extrusionH="57150" prstMaterial="metal">
              <a:bevelT w="38100" h="25400" prst="angle"/>
              <a:contourClr>
                <a:schemeClr val="bg2"/>
              </a:contourClr>
            </a:sp3d>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a:lstStyle>
          <a:p>
            <a:pPr algn="ctr"/>
            <a:r>
              <a:rPr lang="es-SV" altLang="es-SV" sz="28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rPr>
              <a:t>PRESUNCIONES QUE SE BASAN EN </a:t>
            </a:r>
          </a:p>
          <a:p>
            <a:pPr algn="ctr"/>
            <a:r>
              <a:rPr lang="es-SV" altLang="es-SV" sz="2800" dirty="0">
                <a:ln w="50800"/>
                <a:solidFill>
                  <a:schemeClr val="accent1">
                    <a:lumMod val="75000"/>
                    <a:lumOff val="25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Cooper Black" panose="0208090404030B020404" pitchFamily="18" charset="0"/>
              </a:rPr>
              <a:t>DIFERENCIAS DE INVENTARIOS</a:t>
            </a:r>
          </a:p>
          <a:p>
            <a:pPr algn="ctr"/>
            <a:r>
              <a:rPr lang="es-SV" altLang="es-SV" sz="14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rPr>
              <a:t>[EJEMPLO DE SOBRANTES DE INVENTARIO – ART. 193 CT]</a:t>
            </a:r>
            <a:endParaRPr lang="en-US" altLang="es-SV" sz="1400" dirty="0">
              <a:ln w="50800"/>
              <a:solidFill>
                <a:srgbClr val="000066"/>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Helvetica" panose="020B0604020202020204" pitchFamily="34" charset="0"/>
              <a:cs typeface="Helvetica"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28" y="5181029"/>
            <a:ext cx="65801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3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56603" y="908720"/>
            <a:ext cx="9636369" cy="936104"/>
          </a:xfrm>
          <a:prstGeom prst="rect">
            <a:avLst/>
          </a:prstGeom>
          <a:solidFill>
            <a:srgbClr val="FF99FF"/>
          </a:solidFill>
          <a:ln w="9525">
            <a:noFill/>
            <a:miter lim="800000"/>
            <a:headEnd/>
            <a:tailEnd/>
          </a:ln>
          <a:effectLst/>
          <a:scene3d>
            <a:camera prst="perspectiveLeft">
              <a:rot lat="0" lon="900000" rev="0"/>
            </a:camera>
            <a:lightRig rig="chilly" dir="t">
              <a:rot lat="0" lon="0" rev="18480000"/>
            </a:lightRig>
          </a:scene3d>
          <a:sp3d prstMaterial="clear">
            <a:bevelT h="63500"/>
          </a:sp3d>
        </p:spPr>
        <p:txBody>
          <a:bodyPr vert="horz" wrap="square" lIns="179982" tIns="179982" rIns="179982" bIns="179982" numCol="1" anchor="ctr" anchorCtr="0" compatLnSpc="1">
            <a:prstTxWarp prst="textNoShape">
              <a:avLst/>
            </a:prstTxWarp>
            <a:normAutofit fontScale="92500" lnSpcReduction="10000"/>
          </a:bodyPr>
          <a:lstStyle>
            <a:defPPr>
              <a:defRPr lang="en-US"/>
            </a:defPPr>
            <a:lvl1pPr marL="342900" lvl="0" indent="-342900" algn="just">
              <a:buFont typeface="Wingdings" panose="05000000000000000000" pitchFamily="2" charset="2"/>
              <a:buChar char="q"/>
              <a:defRPr sz="20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pPr marL="457154" indent="-457154">
              <a:buFont typeface="+mj-lt"/>
              <a:buAutoNum type="arabicPeriod" startAt="3"/>
            </a:pPr>
            <a:r>
              <a:rPr lang="es-ES_tradnl" b="0" dirty="0">
                <a:effectLst/>
              </a:rPr>
              <a:t>El inventario final en unidades y valores según detalle de inventarios del contribuyente es:</a:t>
            </a:r>
            <a:endParaRPr lang="es-SV" b="0" dirty="0">
              <a:effectLst/>
            </a:endParaRPr>
          </a:p>
        </p:txBody>
      </p:sp>
      <p:sp>
        <p:nvSpPr>
          <p:cNvPr id="7" name="6 CuadroTexto"/>
          <p:cNvSpPr txBox="1"/>
          <p:nvPr/>
        </p:nvSpPr>
        <p:spPr>
          <a:xfrm>
            <a:off x="956603" y="3212977"/>
            <a:ext cx="10255348" cy="3019011"/>
          </a:xfrm>
          <a:prstGeom prst="rect">
            <a:avLst/>
          </a:prstGeom>
          <a:solidFill>
            <a:schemeClr val="tx2">
              <a:lumMod val="40000"/>
              <a:lumOff val="60000"/>
            </a:schemeClr>
          </a:solidFill>
          <a:ln>
            <a:noFill/>
          </a:ln>
          <a:effectLst/>
          <a:scene3d>
            <a:camera prst="perspectiveAbove"/>
            <a:lightRig rig="chilly" dir="t">
              <a:rot lat="0" lon="0" rev="18480000"/>
            </a:lightRig>
          </a:scene3d>
          <a:sp3d prstMaterial="clear">
            <a:bevelT h="63500"/>
          </a:sp3d>
        </p:spPr>
        <p:txBody>
          <a:bodyPr wrap="square" lIns="91431" tIns="179982" rIns="91431" bIns="45716" rtlCol="0" anchor="ctr" anchorCtr="0">
            <a:normAutofit/>
          </a:bodyPr>
          <a:lstStyle/>
          <a:p>
            <a:pPr algn="ctr">
              <a:buNone/>
            </a:pPr>
            <a:r>
              <a:rPr lang="es-ES_tradnl"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DESARROLLO DE CONFORMIDAD AL ART. 193 LIT. A) INCISO 4º DEL CÓDIGO TRIBUTARIO (C.T.):</a:t>
            </a:r>
            <a:endParaRPr lang="es-SV"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buNone/>
            </a:pPr>
            <a:r>
              <a:rPr lang="es-ES_tradnl" dirty="0">
                <a:latin typeface="Tahoma" panose="020B0604030504040204" pitchFamily="34" charset="0"/>
                <a:ea typeface="Tahoma" panose="020B0604030504040204" pitchFamily="34" charset="0"/>
                <a:cs typeface="Tahoma" panose="020B0604030504040204" pitchFamily="34" charset="0"/>
              </a:rPr>
              <a:t> </a:t>
            </a:r>
            <a:endParaRPr lang="es-SV" dirty="0">
              <a:latin typeface="Tahoma" panose="020B0604030504040204" pitchFamily="34" charset="0"/>
              <a:ea typeface="Tahoma" panose="020B0604030504040204" pitchFamily="34" charset="0"/>
              <a:cs typeface="Tahoma" panose="020B0604030504040204" pitchFamily="34" charset="0"/>
            </a:endParaRPr>
          </a:p>
          <a:p>
            <a:pPr marL="800020" lvl="1" indent="-342866" algn="just">
              <a:buFont typeface="+mj-lt"/>
              <a:buAutoNum type="alphaLcParenR"/>
            </a:pPr>
            <a:r>
              <a:rPr lang="es-ES_tradnl" dirty="0">
                <a:latin typeface="Tahoma" panose="020B0604030504040204" pitchFamily="34" charset="0"/>
                <a:ea typeface="Tahoma" panose="020B0604030504040204" pitchFamily="34" charset="0"/>
                <a:cs typeface="Tahoma" panose="020B0604030504040204" pitchFamily="34" charset="0"/>
              </a:rPr>
              <a:t>Al inventario inicial en unidades por tipo de producto se suman las unidades que ingresaron en el ejercicio comercial. En el cuadro Nº 1 es la columna D que resulta de sumar las columnas B y C.</a:t>
            </a:r>
            <a:endParaRPr lang="es-SV" dirty="0">
              <a:latin typeface="Tahoma" panose="020B0604030504040204" pitchFamily="34" charset="0"/>
              <a:ea typeface="Tahoma" panose="020B0604030504040204" pitchFamily="34" charset="0"/>
              <a:cs typeface="Tahoma" panose="020B0604030504040204" pitchFamily="34" charset="0"/>
            </a:endParaRPr>
          </a:p>
          <a:p>
            <a:pPr marL="800020" lvl="1" indent="-342866" algn="just">
              <a:buFont typeface="+mj-lt"/>
              <a:buAutoNum type="alphaLcParenR"/>
            </a:pPr>
            <a:r>
              <a:rPr lang="es-ES_tradnl" dirty="0">
                <a:latin typeface="Tahoma" panose="020B0604030504040204" pitchFamily="34" charset="0"/>
                <a:ea typeface="Tahoma" panose="020B0604030504040204" pitchFamily="34" charset="0"/>
                <a:cs typeface="Tahoma" panose="020B0604030504040204" pitchFamily="34" charset="0"/>
              </a:rPr>
              <a:t>Luego al total de unidades resultantes se le restan las salidas de unidades documentadas, obteniéndose las unidades finales. En el cuadro Nº 1 es la columna F que resulta de restar las unidades de columna D menos las unidades de la columna E.</a:t>
            </a:r>
            <a:endParaRPr lang="es-SV"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916833"/>
            <a:ext cx="5598824" cy="11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68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91544" y="2564904"/>
            <a:ext cx="8352928" cy="3240360"/>
          </a:xfrm>
          <a:prstGeom prst="rect">
            <a:avLst/>
          </a:prstGeom>
          <a:solidFill>
            <a:schemeClr val="tx2">
              <a:lumMod val="40000"/>
              <a:lumOff val="60000"/>
            </a:schemeClr>
          </a:solidFill>
          <a:ln>
            <a:noFill/>
          </a:ln>
          <a:effectLst/>
          <a:scene3d>
            <a:camera prst="perspectiveAbove"/>
            <a:lightRig rig="chilly" dir="t">
              <a:rot lat="0" lon="0" rev="18480000"/>
            </a:lightRig>
          </a:scene3d>
          <a:sp3d prstMaterial="clear">
            <a:bevelT h="63500"/>
          </a:sp3d>
        </p:spPr>
        <p:txBody>
          <a:bodyPr wrap="square" lIns="179982" tIns="179982" rIns="179982" bIns="179982" rtlCol="0" anchor="ctr" anchorCtr="0">
            <a:normAutofit fontScale="92500" lnSpcReduction="10000"/>
          </a:bodyPr>
          <a:lstStyle>
            <a:defPPr>
              <a:defRPr lang="en-US"/>
            </a:defPPr>
            <a:lvl1pPr algn="ctr">
              <a:buNone/>
              <a:defRPr sz="18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800100" lvl="1" indent="-342900" algn="just">
              <a:buFont typeface="+mj-lt"/>
              <a:buAutoNum type="alphaLcParenR"/>
              <a:defRPr sz="1800">
                <a:latin typeface="Tahoma" panose="020B0604030504040204" pitchFamily="34" charset="0"/>
                <a:ea typeface="Tahoma" panose="020B0604030504040204" pitchFamily="34" charset="0"/>
                <a:cs typeface="Tahoma" panose="020B0604030504040204" pitchFamily="34" charset="0"/>
              </a:defRPr>
            </a:lvl2pPr>
          </a:lstStyle>
          <a:p>
            <a:pPr lvl="1">
              <a:buFont typeface="+mj-lt"/>
              <a:buAutoNum type="alphaLcParenR" startAt="3"/>
            </a:pPr>
            <a:r>
              <a:rPr lang="es-ES_tradnl" sz="2000" dirty="0"/>
              <a:t>El inventario final determinado se compara con el inventario final que reporta el contribuyente según sus detalles o registros, si el inventario final determinado es menor al que reporta el contribuyente, la diferencia es sobrante y </a:t>
            </a:r>
            <a:r>
              <a:rPr lang="es-ES_tradnl" sz="2000" dirty="0">
                <a:solidFill>
                  <a:srgbClr val="C00000"/>
                </a:solidFill>
                <a:effectLst>
                  <a:outerShdw blurRad="38100" dist="38100" dir="2700000" algn="tl">
                    <a:srgbClr val="000000">
                      <a:alpha val="43137"/>
                    </a:srgbClr>
                  </a:outerShdw>
                </a:effectLst>
              </a:rPr>
              <a:t>se presumirá que reflejan el manejo de un negocio oculto y que fueron compras omitidas de registrar</a:t>
            </a:r>
            <a:r>
              <a:rPr lang="es-ES_tradnl" sz="2000" dirty="0"/>
              <a:t>. Ver columnas B, C, y D de Cuadro Nº 2.</a:t>
            </a:r>
          </a:p>
          <a:p>
            <a:pPr lvl="1">
              <a:buFont typeface="+mj-lt"/>
              <a:buAutoNum type="alphaLcParenR" startAt="3"/>
            </a:pPr>
            <a:endParaRPr lang="es-ES_tradnl" sz="2000" dirty="0"/>
          </a:p>
          <a:p>
            <a:pPr lvl="1">
              <a:buFont typeface="+mj-lt"/>
              <a:buAutoNum type="alphaLcParenR" startAt="3"/>
            </a:pPr>
            <a:r>
              <a:rPr lang="es-ES_tradnl" sz="2000" dirty="0"/>
              <a:t>Posteriormente </a:t>
            </a:r>
            <a:r>
              <a:rPr lang="es-ES_tradnl" sz="2000" dirty="0">
                <a:solidFill>
                  <a:srgbClr val="C00000"/>
                </a:solidFill>
                <a:effectLst>
                  <a:outerShdw blurRad="38100" dist="38100" dir="2700000" algn="tl">
                    <a:srgbClr val="000000">
                      <a:alpha val="43137"/>
                    </a:srgbClr>
                  </a:outerShdw>
                </a:effectLst>
              </a:rPr>
              <a:t>se determina el costo de las unidades de inventarios sobrantes</a:t>
            </a:r>
            <a:r>
              <a:rPr lang="es-ES_tradnl" sz="2000" dirty="0"/>
              <a:t> por tipo de productos. Vea columna E de Cuadro Nº 2.</a:t>
            </a:r>
            <a:endParaRPr lang="es-SV"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858" y="692696"/>
            <a:ext cx="7653582" cy="180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19536" y="2780928"/>
            <a:ext cx="8496944" cy="1224136"/>
          </a:xfrm>
          <a:prstGeom prst="rect">
            <a:avLst/>
          </a:prstGeom>
          <a:solidFill>
            <a:schemeClr val="tx2">
              <a:lumMod val="40000"/>
              <a:lumOff val="60000"/>
            </a:schemeClr>
          </a:solidFill>
          <a:ln>
            <a:noFill/>
          </a:ln>
          <a:effectLst/>
          <a:scene3d>
            <a:camera prst="perspectiveAbove"/>
            <a:lightRig rig="chilly" dir="t">
              <a:rot lat="0" lon="0" rev="18480000"/>
            </a:lightRig>
          </a:scene3d>
          <a:sp3d prstMaterial="clear">
            <a:bevelT h="63500"/>
          </a:sp3d>
        </p:spPr>
        <p:txBody>
          <a:bodyPr wrap="square" lIns="179982" tIns="179982" rIns="179982" bIns="179982" rtlCol="0" anchor="ctr" anchorCtr="0">
            <a:noAutofit/>
          </a:bodyPr>
          <a:lstStyle>
            <a:defPPr>
              <a:defRPr lang="en-US"/>
            </a:defPPr>
            <a:lvl1pPr algn="ctr">
              <a:buNone/>
              <a:defRPr sz="1800" b="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vl2pPr marL="800100" lvl="1" indent="-342900" algn="just">
              <a:buFont typeface="+mj-lt"/>
              <a:buAutoNum type="alphaLcParenR" startAt="3"/>
              <a:defRPr sz="2000">
                <a:latin typeface="Tahoma" panose="020B0604030504040204" pitchFamily="34" charset="0"/>
                <a:ea typeface="Tahoma" panose="020B0604030504040204" pitchFamily="34" charset="0"/>
                <a:cs typeface="Tahoma" panose="020B0604030504040204" pitchFamily="34" charset="0"/>
              </a:defRPr>
            </a:lvl2pPr>
          </a:lstStyle>
          <a:p>
            <a:pPr marL="355564" indent="-355564" algn="just">
              <a:buFont typeface="+mj-lt"/>
              <a:buAutoNum type="alphaLcParenR" startAt="5"/>
            </a:pPr>
            <a:r>
              <a:rPr lang="es-ES_tradnl" sz="1900" b="0" dirty="0">
                <a:effectLst/>
              </a:rPr>
              <a:t>Luego </a:t>
            </a:r>
            <a:r>
              <a:rPr lang="es-ES_tradnl" sz="1900" dirty="0">
                <a:effectLst/>
              </a:rPr>
              <a:t>se determina el índice de rotación de inventarios</a:t>
            </a:r>
            <a:r>
              <a:rPr lang="es-ES_tradnl" sz="1900" b="0" dirty="0">
                <a:effectLst/>
              </a:rPr>
              <a:t> por tipo de producto, para lo cual </a:t>
            </a:r>
            <a:r>
              <a:rPr lang="es-ES_tradnl" sz="1900" b="0" dirty="0">
                <a:solidFill>
                  <a:srgbClr val="C00000"/>
                </a:solidFill>
              </a:rPr>
              <a:t>se dividirán el valor de las ventas del ejercicio entre el promedio de inventarios</a:t>
            </a:r>
            <a:r>
              <a:rPr lang="es-ES_tradnl" sz="1900" b="0" dirty="0">
                <a:effectLst/>
              </a:rPr>
              <a:t> para cada producto, también en valores. Vea Cuadro Nº 3.</a:t>
            </a:r>
            <a:endParaRPr lang="es-SV" sz="1900" b="0" dirty="0">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476" y="4005064"/>
            <a:ext cx="723292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570" y="692696"/>
            <a:ext cx="7377839" cy="183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bwMode="auto">
          <a:xfrm>
            <a:off x="5464556" y="2010683"/>
            <a:ext cx="1332148" cy="460795"/>
          </a:xfrm>
          <a:prstGeom prst="rect">
            <a:avLst/>
          </a:prstGeom>
          <a:solidFill>
            <a:srgbClr val="FFFF00"/>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31" tIns="45716" rIns="91431" bIns="45716" numCol="1" rtlCol="0" anchor="ctr" anchorCtr="0" compatLnSpc="1">
            <a:prstTxWarp prst="textNoShape">
              <a:avLst/>
            </a:prstTxWarp>
          </a:bodyPr>
          <a:lstStyle/>
          <a:p>
            <a:pPr algn="ctr" defTabSz="914309"/>
            <a:endParaRPr lang="es-SV" b="1"/>
          </a:p>
        </p:txBody>
      </p:sp>
    </p:spTree>
    <p:extLst>
      <p:ext uri="{BB962C8B-B14F-4D97-AF65-F5344CB8AC3E}">
        <p14:creationId xmlns:p14="http://schemas.microsoft.com/office/powerpoint/2010/main" val="28371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79576" y="836712"/>
            <a:ext cx="7848872" cy="1800200"/>
          </a:xfrm>
          <a:prstGeom prst="rect">
            <a:avLst/>
          </a:prstGeom>
          <a:solidFill>
            <a:schemeClr val="tx2">
              <a:lumMod val="40000"/>
              <a:lumOff val="60000"/>
            </a:schemeClr>
          </a:solidFill>
          <a:ln>
            <a:noFill/>
          </a:ln>
          <a:effectLst/>
          <a:scene3d>
            <a:camera prst="perspectiveAbove"/>
            <a:lightRig rig="chilly" dir="t">
              <a:rot lat="0" lon="0" rev="18480000"/>
            </a:lightRig>
          </a:scene3d>
          <a:sp3d prstMaterial="clear">
            <a:bevelT h="63500"/>
          </a:sp3d>
        </p:spPr>
        <p:txBody>
          <a:bodyPr wrap="square" lIns="179982" tIns="179982" rIns="179982" bIns="179982" rtlCol="0" anchor="ctr" anchorCtr="0">
            <a:normAutofit lnSpcReduction="10000"/>
          </a:bodyPr>
          <a:lstStyle>
            <a:defPPr>
              <a:defRPr lang="en-US"/>
            </a:defPPr>
            <a:lvl1pPr marL="355600" indent="-355600" algn="just">
              <a:buFont typeface="+mj-lt"/>
              <a:buAutoNum type="alphaLcParenR" startAt="5"/>
              <a:defRPr sz="1800" b="0">
                <a:effectLst/>
                <a:latin typeface="Tahoma" panose="020B0604030504040204" pitchFamily="34" charset="0"/>
                <a:ea typeface="Tahoma" panose="020B0604030504040204" pitchFamily="34" charset="0"/>
                <a:cs typeface="Tahoma" panose="020B0604030504040204" pitchFamily="34" charset="0"/>
              </a:defRPr>
            </a:lvl1pPr>
            <a:lvl2pPr marL="800100" lvl="1" indent="-342900" algn="just">
              <a:buFont typeface="+mj-lt"/>
              <a:buAutoNum type="alphaLcParenR" startAt="3"/>
              <a:defRPr sz="2000">
                <a:latin typeface="Tahoma" panose="020B0604030504040204" pitchFamily="34" charset="0"/>
                <a:ea typeface="Tahoma" panose="020B0604030504040204" pitchFamily="34" charset="0"/>
                <a:cs typeface="Tahoma" panose="020B0604030504040204" pitchFamily="34" charset="0"/>
              </a:defRPr>
            </a:lvl2pPr>
          </a:lstStyle>
          <a:p>
            <a:pPr marL="355564" lvl="1" indent="-355564">
              <a:buFont typeface="+mj-lt"/>
              <a:buAutoNum type="alphaLcParenR" startAt="6"/>
            </a:pPr>
            <a:r>
              <a:rPr lang="es-ES_tradnl" sz="2400" dirty="0"/>
              <a:t>A continuación se determina el monto de las ventas gravadas </a:t>
            </a:r>
            <a:r>
              <a:rPr lang="es-ES_tradnl" sz="2400" dirty="0">
                <a:solidFill>
                  <a:srgbClr val="C00000"/>
                </a:solidFill>
                <a:effectLst>
                  <a:outerShdw blurRad="38100" dist="38100" dir="2700000" algn="tl">
                    <a:srgbClr val="000000">
                      <a:alpha val="43137"/>
                    </a:srgbClr>
                  </a:outerShdw>
                </a:effectLst>
              </a:rPr>
              <a:t>aplicando al costo del sobrante de los inventarios por tipo de producto el índice de rotación </a:t>
            </a:r>
            <a:r>
              <a:rPr lang="es-ES_tradnl" sz="2400" dirty="0"/>
              <a:t>determinado. Vea cuadro Nº 4.</a:t>
            </a:r>
            <a:endParaRPr lang="es-SV"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310" y="2958256"/>
            <a:ext cx="7605123" cy="241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2387600" y="510551"/>
            <a:ext cx="7416800" cy="490538"/>
          </a:xfrm>
          <a:prstGeom prst="rect">
            <a:avLst/>
          </a:prstGeom>
        </p:spPr>
        <p:txBody>
          <a:bodyPr>
            <a:noAutofit/>
          </a:bodyPr>
          <a:lstStyle/>
          <a:p>
            <a:pPr algn="ctr"/>
            <a:r>
              <a:rPr lang="es-ES" sz="3600" b="1" dirty="0">
                <a:solidFill>
                  <a:srgbClr val="111E60"/>
                </a:solidFill>
              </a:rPr>
              <a:t>INTRODUCCIÓN</a:t>
            </a:r>
          </a:p>
        </p:txBody>
      </p:sp>
      <p:sp>
        <p:nvSpPr>
          <p:cNvPr id="7171" name="Rectangle 3"/>
          <p:cNvSpPr>
            <a:spLocks noGrp="1" noChangeArrowheads="1"/>
          </p:cNvSpPr>
          <p:nvPr>
            <p:ph type="body" idx="4294967295"/>
          </p:nvPr>
        </p:nvSpPr>
        <p:spPr>
          <a:xfrm>
            <a:off x="1146000" y="1473128"/>
            <a:ext cx="9900000" cy="4874321"/>
          </a:xfrm>
          <a:prstGeom prst="rect">
            <a:avLst/>
          </a:prstGeom>
        </p:spPr>
        <p:txBody>
          <a:bodyPr>
            <a:noAutofit/>
          </a:bodyPr>
          <a:lstStyle/>
          <a:p>
            <a:pPr marL="450850" indent="-366713" algn="just">
              <a:lnSpc>
                <a:spcPct val="100000"/>
              </a:lnSpc>
              <a:spcBef>
                <a:spcPts val="1800"/>
              </a:spcBef>
            </a:pPr>
            <a:r>
              <a:rPr lang="es-ES" sz="3000" dirty="0"/>
              <a:t>En términos generales, </a:t>
            </a:r>
            <a:r>
              <a:rPr lang="es-ES" sz="3000" b="1" dirty="0"/>
              <a:t>presumir </a:t>
            </a:r>
            <a:r>
              <a:rPr lang="es-ES" sz="3000" dirty="0"/>
              <a:t>significa sospechar, juzgar o conjeturar, una cosa por tener indicios o señales para ello.</a:t>
            </a:r>
          </a:p>
          <a:p>
            <a:pPr marL="450850" indent="-366713" algn="just">
              <a:lnSpc>
                <a:spcPct val="100000"/>
              </a:lnSpc>
              <a:spcBef>
                <a:spcPts val="1800"/>
              </a:spcBef>
            </a:pPr>
            <a:r>
              <a:rPr lang="es-ES" sz="3000" dirty="0"/>
              <a:t>Es una técnica jurídica que procede del derecho romano, retomado por otros cuerpos normativos.</a:t>
            </a:r>
          </a:p>
          <a:p>
            <a:pPr marL="450850" indent="-366713" algn="just">
              <a:lnSpc>
                <a:spcPct val="100000"/>
              </a:lnSpc>
              <a:spcBef>
                <a:spcPts val="1800"/>
              </a:spcBef>
            </a:pPr>
            <a:r>
              <a:rPr lang="es-ES" sz="3000" dirty="0"/>
              <a:t>El origen de esta figura nace dentro del Derecho Privado e influencia posteriormente al Derecho Público.</a:t>
            </a:r>
          </a:p>
          <a:p>
            <a:pPr marL="450850" indent="-366713" algn="just">
              <a:lnSpc>
                <a:spcPct val="100000"/>
              </a:lnSpc>
              <a:spcBef>
                <a:spcPts val="1800"/>
              </a:spcBef>
            </a:pPr>
            <a:r>
              <a:rPr lang="es-ES" sz="3000" dirty="0"/>
              <a:t>Etimológicamente el término presunción proviene del latín </a:t>
            </a:r>
            <a:r>
              <a:rPr lang="es-ES" sz="3000" i="1" dirty="0"/>
              <a:t>“</a:t>
            </a:r>
            <a:r>
              <a:rPr lang="es-ES" sz="3000" i="1" dirty="0" err="1"/>
              <a:t>prae</a:t>
            </a:r>
            <a:r>
              <a:rPr lang="es-ES" sz="3000" i="1" dirty="0"/>
              <a:t>”</a:t>
            </a:r>
            <a:r>
              <a:rPr lang="es-ES" sz="3000" dirty="0"/>
              <a:t>, que significa antes; y </a:t>
            </a:r>
            <a:r>
              <a:rPr lang="es-ES" sz="3000" i="1" dirty="0"/>
              <a:t>“</a:t>
            </a:r>
            <a:r>
              <a:rPr lang="es-ES" sz="3000" i="1" dirty="0" err="1"/>
              <a:t>sumere</a:t>
            </a:r>
            <a:r>
              <a:rPr lang="es-ES" sz="3000" i="1" dirty="0"/>
              <a:t>”</a:t>
            </a:r>
            <a:r>
              <a:rPr lang="es-ES" sz="3000" dirty="0"/>
              <a:t> que significa tomar. Es decir tomar de antemano.</a:t>
            </a:r>
          </a:p>
        </p:txBody>
      </p:sp>
    </p:spTree>
    <p:extLst>
      <p:ext uri="{BB962C8B-B14F-4D97-AF65-F5344CB8AC3E}">
        <p14:creationId xmlns:p14="http://schemas.microsoft.com/office/powerpoint/2010/main" val="299342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3140969"/>
            <a:ext cx="7663952" cy="24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207569" y="980728"/>
            <a:ext cx="7821147" cy="1944216"/>
          </a:xfrm>
          <a:prstGeom prst="rect">
            <a:avLst/>
          </a:prstGeom>
          <a:solidFill>
            <a:schemeClr val="tx2">
              <a:lumMod val="40000"/>
              <a:lumOff val="60000"/>
            </a:schemeClr>
          </a:solidFill>
          <a:ln>
            <a:noFill/>
          </a:ln>
          <a:effectLst/>
          <a:scene3d>
            <a:camera prst="perspectiveBelow">
              <a:rot lat="900000" lon="0" rev="0"/>
            </a:camera>
            <a:lightRig rig="chilly" dir="t">
              <a:rot lat="0" lon="0" rev="18480000"/>
            </a:lightRig>
          </a:scene3d>
          <a:sp3d prstMaterial="clear">
            <a:bevelT h="63500"/>
          </a:sp3d>
        </p:spPr>
        <p:txBody>
          <a:bodyPr wrap="square" lIns="179982" tIns="179982" rIns="179982" bIns="179982" rtlCol="0" anchor="ctr" anchorCtr="0">
            <a:normAutofit fontScale="92500" lnSpcReduction="10000"/>
          </a:bodyPr>
          <a:lstStyle>
            <a:defPPr>
              <a:defRPr lang="en-US"/>
            </a:defPPr>
            <a:lvl1pPr marL="355600" indent="-355600" algn="just">
              <a:buFont typeface="+mj-lt"/>
              <a:buAutoNum type="alphaLcParenR" startAt="5"/>
              <a:defRPr sz="1800" b="0">
                <a:effectLst/>
                <a:latin typeface="Tahoma" panose="020B0604030504040204" pitchFamily="34" charset="0"/>
                <a:ea typeface="Tahoma" panose="020B0604030504040204" pitchFamily="34" charset="0"/>
                <a:cs typeface="Tahoma" panose="020B0604030504040204" pitchFamily="34" charset="0"/>
              </a:defRPr>
            </a:lvl1pPr>
            <a:lvl2pPr marL="355600" lvl="1" indent="-355600" algn="just">
              <a:buFont typeface="+mj-lt"/>
              <a:buAutoNum type="alphaLcParenR" startAt="6"/>
              <a:defRPr sz="2000">
                <a:latin typeface="Tahoma" panose="020B0604030504040204" pitchFamily="34" charset="0"/>
                <a:ea typeface="Tahoma" panose="020B0604030504040204" pitchFamily="34" charset="0"/>
                <a:cs typeface="Tahoma" panose="020B0604030504040204" pitchFamily="34" charset="0"/>
              </a:defRPr>
            </a:lvl2pPr>
          </a:lstStyle>
          <a:p>
            <a:pPr lvl="1">
              <a:buFont typeface="+mj-lt"/>
              <a:buAutoNum type="alphaLcParenR" startAt="7"/>
            </a:pPr>
            <a:r>
              <a:rPr lang="es-ES_tradnl" dirty="0"/>
              <a:t>Las ventas gravadas omitidas constituyen renta obtenida para fines de la Ley de Impuesto Sobre la Renta, para el caso del IVA constituyen ventas gravadas, las cuales </a:t>
            </a:r>
            <a:r>
              <a:rPr lang="es-ES_tradnl" dirty="0">
                <a:solidFill>
                  <a:srgbClr val="C00000"/>
                </a:solidFill>
                <a:effectLst>
                  <a:outerShdw blurRad="38100" dist="38100" dir="2700000" algn="tl">
                    <a:srgbClr val="000000">
                      <a:alpha val="43137"/>
                    </a:srgbClr>
                  </a:outerShdw>
                </a:effectLst>
              </a:rPr>
              <a:t>se imputarán mensualmente en proporción a las ventas declaradas</a:t>
            </a:r>
            <a:r>
              <a:rPr lang="es-ES_tradnl" dirty="0"/>
              <a:t>, registradas o documentadas de los productos incluidos en el sobrante. Vea Cuadro Nº 5 y Cuadro Nº 6.</a:t>
            </a:r>
            <a:endParaRPr lang="es-SV" dirty="0"/>
          </a:p>
        </p:txBody>
      </p:sp>
    </p:spTree>
    <p:extLst>
      <p:ext uri="{BB962C8B-B14F-4D97-AF65-F5344CB8AC3E}">
        <p14:creationId xmlns:p14="http://schemas.microsoft.com/office/powerpoint/2010/main" val="41444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764704"/>
            <a:ext cx="782059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bwMode="auto">
          <a:xfrm>
            <a:off x="5203622" y="2132856"/>
            <a:ext cx="1656184" cy="3600400"/>
          </a:xfrm>
          <a:prstGeom prst="rect">
            <a:avLst/>
          </a:prstGeom>
          <a:solidFill>
            <a:srgbClr val="FFFF00"/>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31" tIns="45716" rIns="91431" bIns="45716" numCol="1" rtlCol="0" anchor="ctr" anchorCtr="0" compatLnSpc="1">
            <a:prstTxWarp prst="textNoShape">
              <a:avLst/>
            </a:prstTxWarp>
          </a:bodyPr>
          <a:lstStyle/>
          <a:p>
            <a:pPr algn="ctr" defTabSz="914309"/>
            <a:endParaRPr lang="es-SV" b="1"/>
          </a:p>
        </p:txBody>
      </p:sp>
      <p:sp>
        <p:nvSpPr>
          <p:cNvPr id="5" name="4 Rectángulo"/>
          <p:cNvSpPr/>
          <p:nvPr/>
        </p:nvSpPr>
        <p:spPr bwMode="auto">
          <a:xfrm>
            <a:off x="8443982" y="2172139"/>
            <a:ext cx="1656184" cy="3600400"/>
          </a:xfrm>
          <a:prstGeom prst="rect">
            <a:avLst/>
          </a:prstGeom>
          <a:solidFill>
            <a:srgbClr val="FFFF00"/>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none" lIns="91431" tIns="45716" rIns="91431" bIns="45716" numCol="1" rtlCol="0" anchor="ctr" anchorCtr="0" compatLnSpc="1">
            <a:prstTxWarp prst="textNoShape">
              <a:avLst/>
            </a:prstTxWarp>
          </a:bodyPr>
          <a:lstStyle/>
          <a:p>
            <a:pPr algn="ctr" defTabSz="914309"/>
            <a:endParaRPr lang="es-SV" b="1"/>
          </a:p>
        </p:txBody>
      </p:sp>
    </p:spTree>
    <p:extLst>
      <p:ext uri="{BB962C8B-B14F-4D97-AF65-F5344CB8AC3E}">
        <p14:creationId xmlns:p14="http://schemas.microsoft.com/office/powerpoint/2010/main" val="26219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B2ACD01-843C-4AD2-84F1-DF817ECDB683}"/>
              </a:ext>
            </a:extLst>
          </p:cNvPr>
          <p:cNvSpPr txBox="1"/>
          <p:nvPr/>
        </p:nvSpPr>
        <p:spPr>
          <a:xfrm>
            <a:off x="4175760" y="548640"/>
            <a:ext cx="3840480" cy="954107"/>
          </a:xfrm>
          <a:prstGeom prst="rect">
            <a:avLst/>
          </a:prstGeom>
          <a:noFill/>
        </p:spPr>
        <p:txBody>
          <a:bodyPr wrap="square" rtlCol="0">
            <a:spAutoFit/>
          </a:bodyPr>
          <a:lstStyle/>
          <a:p>
            <a:pPr algn="ctr"/>
            <a:r>
              <a:rPr lang="es-MX" sz="2800" b="1" dirty="0">
                <a:solidFill>
                  <a:srgbClr val="000000"/>
                </a:solidFill>
              </a:rPr>
              <a:t>TAIIA</a:t>
            </a:r>
          </a:p>
          <a:p>
            <a:pPr algn="ctr"/>
            <a:r>
              <a:rPr lang="es-MX" sz="2800" b="1" dirty="0">
                <a:solidFill>
                  <a:srgbClr val="000000"/>
                </a:solidFill>
              </a:rPr>
              <a:t>INCIDENTE R1604003T</a:t>
            </a:r>
            <a:endParaRPr lang="es-SV" sz="2800" b="1" dirty="0">
              <a:solidFill>
                <a:srgbClr val="000000"/>
              </a:solidFill>
            </a:endParaRPr>
          </a:p>
        </p:txBody>
      </p:sp>
      <p:sp>
        <p:nvSpPr>
          <p:cNvPr id="5" name="CuadroTexto 4">
            <a:extLst>
              <a:ext uri="{FF2B5EF4-FFF2-40B4-BE49-F238E27FC236}">
                <a16:creationId xmlns:a16="http://schemas.microsoft.com/office/drawing/2014/main" id="{D427CC97-750F-478C-BA32-122CBC177C96}"/>
              </a:ext>
            </a:extLst>
          </p:cNvPr>
          <p:cNvSpPr txBox="1"/>
          <p:nvPr/>
        </p:nvSpPr>
        <p:spPr>
          <a:xfrm>
            <a:off x="1312984" y="1716258"/>
            <a:ext cx="9566031" cy="4154984"/>
          </a:xfrm>
          <a:prstGeom prst="rect">
            <a:avLst/>
          </a:prstGeom>
          <a:noFill/>
        </p:spPr>
        <p:txBody>
          <a:bodyPr wrap="square" rtlCol="0">
            <a:spAutoFit/>
          </a:bodyPr>
          <a:lstStyle/>
          <a:p>
            <a:pPr algn="just"/>
            <a:r>
              <a:rPr lang="es-MX" sz="2400" i="1" dirty="0"/>
              <a:t>… Resulta necesario señalar que el término “faltante”, a los efectos de lo dispuesto en el artículo 193 del Código Tributario, corresponde a mercaderías que debieron aparecer en los inventarios finales y que por lo tanto, al “faltar”, deben presumirse como transferencias de unidades omitidas de registrar y declarar en el ejercicio impositivo –salvo prueba en contrario –, constituyendo para el caso que nos ocupa, renta obtenida, tal como lo establece el inciso segundo del literal a) del artículo en análisis, y concretamente, el artículo 1 de la Ley de Impuesto sobre la Renta, que establece como hecho generador de dicho impuesto, la obtención de rentas por los sujetos pasivos en el ejercicio o período de imposición de que se trate, lo cual genera la obligación de pago del impuesto en comento. </a:t>
            </a:r>
            <a:endParaRPr lang="es-SV" sz="2400" i="1" dirty="0"/>
          </a:p>
        </p:txBody>
      </p:sp>
      <p:pic>
        <p:nvPicPr>
          <p:cNvPr id="30" name="Picture 8" descr="Redactar mejor: Recomendaciones para utilizar correctamente las comillas">
            <a:extLst>
              <a:ext uri="{FF2B5EF4-FFF2-40B4-BE49-F238E27FC236}">
                <a16:creationId xmlns:a16="http://schemas.microsoft.com/office/drawing/2014/main" id="{FFDB3E33-8B80-4EC5-B064-16E5AD885B6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2" b="89907" l="6375" r="90000">
                        <a14:foregroundMark x1="34938" y1="12112" x2="34938" y2="12112"/>
                        <a14:foregroundMark x1="6375" y1="48602" x2="6375" y2="48602"/>
                        <a14:foregroundMark x1="80000" y1="9472" x2="80000" y2="9472"/>
                      </a14:backgroundRemoval>
                    </a14:imgEffect>
                  </a14:imgLayer>
                </a14:imgProps>
              </a:ext>
              <a:ext uri="{28A0092B-C50C-407E-A947-70E740481C1C}">
                <a14:useLocalDpi xmlns:a14="http://schemas.microsoft.com/office/drawing/2010/main" val="0"/>
              </a:ext>
            </a:extLst>
          </a:blip>
          <a:srcRect/>
          <a:stretch>
            <a:fillRect/>
          </a:stretch>
        </p:blipFill>
        <p:spPr bwMode="auto">
          <a:xfrm>
            <a:off x="195068" y="1397329"/>
            <a:ext cx="111791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edactar mejor: Recomendaciones para utilizar correctamente las comillas">
            <a:extLst>
              <a:ext uri="{FF2B5EF4-FFF2-40B4-BE49-F238E27FC236}">
                <a16:creationId xmlns:a16="http://schemas.microsoft.com/office/drawing/2014/main" id="{CD3A50B1-805B-44D4-BCA1-B4BB58FD25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2" b="89907" l="6375" r="90000">
                        <a14:foregroundMark x1="34938" y1="12112" x2="34938" y2="12112"/>
                        <a14:foregroundMark x1="6375" y1="48602" x2="6375" y2="48602"/>
                        <a14:foregroundMark x1="80000" y1="9472" x2="80000" y2="947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20057" y="5421242"/>
            <a:ext cx="111791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C0FC38-6C75-4F6D-8834-F392311AB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 y="0"/>
            <a:ext cx="12189970" cy="6858000"/>
          </a:xfrm>
          <a:prstGeom prst="rect">
            <a:avLst/>
          </a:prstGeom>
        </p:spPr>
      </p:pic>
      <p:sp>
        <p:nvSpPr>
          <p:cNvPr id="4" name="Rectángulo 3">
            <a:extLst>
              <a:ext uri="{FF2B5EF4-FFF2-40B4-BE49-F238E27FC236}">
                <a16:creationId xmlns:a16="http://schemas.microsoft.com/office/drawing/2014/main" id="{D487C2E1-1B3B-4133-B7B8-61BEFC321957}"/>
              </a:ext>
            </a:extLst>
          </p:cNvPr>
          <p:cNvSpPr/>
          <p:nvPr/>
        </p:nvSpPr>
        <p:spPr>
          <a:xfrm>
            <a:off x="2133600" y="2967335"/>
            <a:ext cx="9144000" cy="1569660"/>
          </a:xfrm>
          <a:prstGeom prst="rect">
            <a:avLst/>
          </a:prstGeom>
        </p:spPr>
        <p:txBody>
          <a:bodyPr wrap="square">
            <a:spAutoFit/>
          </a:bodyPr>
          <a:lstStyle/>
          <a:p>
            <a:pPr algn="ctr">
              <a:lnSpc>
                <a:spcPct val="100000"/>
              </a:lnSpc>
              <a:spcBef>
                <a:spcPct val="0"/>
              </a:spcBef>
              <a:buFontTx/>
              <a:buNone/>
            </a:pPr>
            <a:r>
              <a:rPr lang="es-SV" altLang="es-SV" sz="9600" b="1" dirty="0">
                <a:solidFill>
                  <a:schemeClr val="bg1"/>
                </a:solidFill>
                <a:latin typeface="Museo Sans 900" panose="02000000000000000000" pitchFamily="2" charset="77"/>
                <a:cs typeface="Arial" panose="020B0604020202020204" pitchFamily="34" charset="0"/>
              </a:rPr>
              <a:t>GRACIAS!!!</a:t>
            </a:r>
            <a:endParaRPr lang="es-SV" altLang="es-SV" sz="8000" b="1" dirty="0">
              <a:solidFill>
                <a:schemeClr val="bg1"/>
              </a:solidFill>
              <a:latin typeface="Museo Sans 900" panose="02000000000000000000" pitchFamily="2" charset="77"/>
              <a:cs typeface="Arial" panose="020B0604020202020204" pitchFamily="34" charset="0"/>
            </a:endParaRPr>
          </a:p>
        </p:txBody>
      </p:sp>
    </p:spTree>
    <p:extLst>
      <p:ext uri="{BB962C8B-B14F-4D97-AF65-F5344CB8AC3E}">
        <p14:creationId xmlns:p14="http://schemas.microsoft.com/office/powerpoint/2010/main" val="357619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2222696" y="611614"/>
            <a:ext cx="7416800" cy="490537"/>
          </a:xfrm>
          <a:prstGeom prst="rect">
            <a:avLst/>
          </a:prstGeom>
        </p:spPr>
        <p:txBody>
          <a:bodyPr>
            <a:normAutofit fontScale="90000"/>
          </a:bodyPr>
          <a:lstStyle/>
          <a:p>
            <a:pPr algn="ctr"/>
            <a:r>
              <a:rPr lang="es-ES" sz="3200" b="1" dirty="0">
                <a:solidFill>
                  <a:srgbClr val="111E60"/>
                </a:solidFill>
              </a:rPr>
              <a:t>CONCEPTO JURÍDICO Y NATURALEZA</a:t>
            </a:r>
          </a:p>
        </p:txBody>
      </p:sp>
      <p:sp>
        <p:nvSpPr>
          <p:cNvPr id="9219" name="Rectangle 3"/>
          <p:cNvSpPr>
            <a:spLocks noGrp="1" noChangeArrowheads="1"/>
          </p:cNvSpPr>
          <p:nvPr>
            <p:ph type="body" idx="4294967295"/>
          </p:nvPr>
        </p:nvSpPr>
        <p:spPr>
          <a:xfrm>
            <a:off x="1146000" y="1419592"/>
            <a:ext cx="9900000" cy="4826794"/>
          </a:xfrm>
          <a:prstGeom prst="rect">
            <a:avLst/>
          </a:prstGeom>
        </p:spPr>
        <p:txBody>
          <a:bodyPr>
            <a:normAutofit/>
          </a:bodyPr>
          <a:lstStyle/>
          <a:p>
            <a:pPr marL="450850" indent="-450850" algn="just">
              <a:lnSpc>
                <a:spcPct val="100000"/>
              </a:lnSpc>
              <a:spcBef>
                <a:spcPts val="1800"/>
              </a:spcBef>
            </a:pPr>
            <a:r>
              <a:rPr lang="es-ES" sz="3000" dirty="0"/>
              <a:t>Por la presunción se toma una cosa por verdadera antes de que conste de otro modo. Se trata de una función mental de creer o suponer mediante un método inductivo.</a:t>
            </a:r>
          </a:p>
          <a:p>
            <a:pPr marL="450850" indent="-450850" algn="just">
              <a:lnSpc>
                <a:spcPct val="100000"/>
              </a:lnSpc>
              <a:spcBef>
                <a:spcPts val="1800"/>
              </a:spcBef>
            </a:pPr>
            <a:r>
              <a:rPr lang="es-ES" sz="3000" kern="0" dirty="0"/>
              <a:t>En una primera aproximación se trata de una conjetura, suposición, indicio, señal, sospecha de relevancia jurídica.</a:t>
            </a:r>
          </a:p>
          <a:p>
            <a:pPr marL="450850" indent="-450850" algn="just">
              <a:lnSpc>
                <a:spcPct val="100000"/>
              </a:lnSpc>
              <a:spcBef>
                <a:spcPts val="1800"/>
              </a:spcBef>
            </a:pPr>
            <a:r>
              <a:rPr lang="es-ES" sz="3000" kern="0" dirty="0"/>
              <a:t>Es una institución que tiene relevancia dentro de la fase probatoria del proceso, que consiste en consecuencias lógicas que derivan de hechos probados para establecer y probar hechos ulteriores. </a:t>
            </a:r>
          </a:p>
        </p:txBody>
      </p:sp>
    </p:spTree>
    <p:extLst>
      <p:ext uri="{BB962C8B-B14F-4D97-AF65-F5344CB8AC3E}">
        <p14:creationId xmlns:p14="http://schemas.microsoft.com/office/powerpoint/2010/main" val="330960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idx="4294967295"/>
          </p:nvPr>
        </p:nvSpPr>
        <p:spPr>
          <a:xfrm>
            <a:off x="1066799" y="591294"/>
            <a:ext cx="10058400" cy="604837"/>
          </a:xfrm>
          <a:prstGeom prst="rect">
            <a:avLst/>
          </a:prstGeom>
        </p:spPr>
        <p:txBody>
          <a:bodyPr>
            <a:noAutofit/>
          </a:bodyPr>
          <a:lstStyle/>
          <a:p>
            <a:pPr algn="ctr"/>
            <a:r>
              <a:rPr lang="es-ES" sz="3600" b="1" dirty="0">
                <a:solidFill>
                  <a:srgbClr val="111E60"/>
                </a:solidFill>
              </a:rPr>
              <a:t>OBJETIVO DE LAS PRESUNCIONES EN MATERIA FISCAL</a:t>
            </a:r>
          </a:p>
        </p:txBody>
      </p:sp>
      <p:sp>
        <p:nvSpPr>
          <p:cNvPr id="15363" name="Rectangle 3"/>
          <p:cNvSpPr>
            <a:spLocks noGrp="1" noChangeArrowheads="1"/>
          </p:cNvSpPr>
          <p:nvPr>
            <p:ph type="body" idx="4294967295"/>
          </p:nvPr>
        </p:nvSpPr>
        <p:spPr>
          <a:xfrm>
            <a:off x="925511" y="1439912"/>
            <a:ext cx="10340975" cy="4524375"/>
          </a:xfrm>
          <a:prstGeom prst="rect">
            <a:avLst/>
          </a:prstGeom>
        </p:spPr>
        <p:txBody>
          <a:bodyPr>
            <a:noAutofit/>
          </a:bodyPr>
          <a:lstStyle/>
          <a:p>
            <a:pPr marL="450850" indent="-366713" algn="just">
              <a:lnSpc>
                <a:spcPct val="100000"/>
              </a:lnSpc>
              <a:spcBef>
                <a:spcPts val="1800"/>
              </a:spcBef>
            </a:pPr>
            <a:r>
              <a:rPr lang="es-ES" dirty="0"/>
              <a:t>Su naturaleza es procesal y tiene lugar en el momento de la valoración de prueba. Se aplica también en el procedimiento administrativo.</a:t>
            </a:r>
          </a:p>
          <a:p>
            <a:pPr marL="450850" indent="-366713" algn="just">
              <a:lnSpc>
                <a:spcPct val="100000"/>
              </a:lnSpc>
              <a:spcBef>
                <a:spcPts val="1800"/>
              </a:spcBef>
            </a:pPr>
            <a:r>
              <a:rPr lang="es-ES" dirty="0"/>
              <a:t>La creación de presunciones y ficciones en el ámbito tributario tienen como primordial objetivo el combatir la defraudación fiscal y figuras afines como la evasión, la defraudación y la elusión. También sirven para justipreciar con mayor exactitud la capacidad económica del particular.</a:t>
            </a:r>
          </a:p>
          <a:p>
            <a:pPr marL="450850" indent="-366713" algn="just">
              <a:lnSpc>
                <a:spcPct val="100000"/>
              </a:lnSpc>
              <a:spcBef>
                <a:spcPts val="1800"/>
              </a:spcBef>
            </a:pPr>
            <a:r>
              <a:rPr lang="es-ES" dirty="0"/>
              <a:t>Las presunciones fiscales deben ser interpretadas bajo los principios constitucionales, como la presunción de inocencia, el debido proceso, proporcionalidad, etc.</a:t>
            </a:r>
          </a:p>
        </p:txBody>
      </p:sp>
    </p:spTree>
    <p:extLst>
      <p:ext uri="{BB962C8B-B14F-4D97-AF65-F5344CB8AC3E}">
        <p14:creationId xmlns:p14="http://schemas.microsoft.com/office/powerpoint/2010/main" val="22650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968283" y="399831"/>
            <a:ext cx="6119446" cy="613043"/>
          </a:xfrm>
          <a:prstGeom prst="rect">
            <a:avLst/>
          </a:prstGeom>
        </p:spPr>
        <p:txBody>
          <a:bodyPr>
            <a:normAutofit/>
          </a:bodyPr>
          <a:lstStyle/>
          <a:p>
            <a:pPr algn="ctr"/>
            <a:r>
              <a:rPr lang="es-ES" sz="3200" b="1" dirty="0">
                <a:solidFill>
                  <a:srgbClr val="111E60"/>
                </a:solidFill>
              </a:rPr>
              <a:t>TIPOS DE PRESUNCIONES</a:t>
            </a:r>
          </a:p>
        </p:txBody>
      </p:sp>
      <p:sp>
        <p:nvSpPr>
          <p:cNvPr id="11267" name="Rectangle 3"/>
          <p:cNvSpPr>
            <a:spLocks noGrp="1" noChangeArrowheads="1"/>
          </p:cNvSpPr>
          <p:nvPr>
            <p:ph type="body" idx="4294967295"/>
          </p:nvPr>
        </p:nvSpPr>
        <p:spPr>
          <a:xfrm>
            <a:off x="1110235" y="1328176"/>
            <a:ext cx="9971528" cy="4679950"/>
          </a:xfrm>
          <a:prstGeom prst="rect">
            <a:avLst/>
          </a:prstGeom>
        </p:spPr>
        <p:txBody>
          <a:bodyPr>
            <a:noAutofit/>
          </a:bodyPr>
          <a:lstStyle/>
          <a:p>
            <a:pPr>
              <a:lnSpc>
                <a:spcPct val="100000"/>
              </a:lnSpc>
              <a:spcBef>
                <a:spcPts val="0"/>
              </a:spcBef>
            </a:pPr>
            <a:r>
              <a:rPr lang="es-ES" sz="2400" b="1" dirty="0">
                <a:solidFill>
                  <a:srgbClr val="0033CC"/>
                </a:solidFill>
              </a:rPr>
              <a:t>Presunción Legal  </a:t>
            </a:r>
            <a:r>
              <a:rPr lang="es-ES" sz="2000" dirty="0"/>
              <a:t>(Admiten prueba en contrario)</a:t>
            </a:r>
          </a:p>
          <a:p>
            <a:pPr marL="450850">
              <a:lnSpc>
                <a:spcPct val="100000"/>
              </a:lnSpc>
              <a:spcBef>
                <a:spcPts val="0"/>
              </a:spcBef>
              <a:buNone/>
            </a:pPr>
            <a:r>
              <a:rPr lang="es-ES" sz="2400" dirty="0"/>
              <a:t>	Art. 191</a:t>
            </a:r>
          </a:p>
          <a:p>
            <a:pPr marL="450850" algn="just">
              <a:lnSpc>
                <a:spcPct val="100000"/>
              </a:lnSpc>
              <a:spcBef>
                <a:spcPts val="0"/>
              </a:spcBef>
              <a:buNone/>
            </a:pPr>
            <a:r>
              <a:rPr lang="es-ES" sz="2400" dirty="0"/>
              <a:t>	Se presume el hecho que se deduce de ciertos antecedentes o circunstancias conocidas.</a:t>
            </a:r>
          </a:p>
          <a:p>
            <a:pPr marL="450850" algn="just">
              <a:lnSpc>
                <a:spcPct val="100000"/>
              </a:lnSpc>
              <a:spcBef>
                <a:spcPts val="0"/>
              </a:spcBef>
              <a:buNone/>
            </a:pPr>
            <a:r>
              <a:rPr lang="es-ES" sz="2400" dirty="0"/>
              <a:t>	Si estos antecedentes o circunstancias que dan motivo a la presunción son determinados por el Código o las leyes tributarias, la presunción se llama legal.</a:t>
            </a:r>
          </a:p>
          <a:p>
            <a:pPr algn="just">
              <a:lnSpc>
                <a:spcPct val="100000"/>
              </a:lnSpc>
              <a:spcBef>
                <a:spcPts val="0"/>
              </a:spcBef>
              <a:buNone/>
            </a:pPr>
            <a:endParaRPr lang="es-ES" sz="2400" dirty="0"/>
          </a:p>
          <a:p>
            <a:pPr>
              <a:lnSpc>
                <a:spcPct val="100000"/>
              </a:lnSpc>
              <a:spcBef>
                <a:spcPts val="0"/>
              </a:spcBef>
            </a:pPr>
            <a:r>
              <a:rPr lang="es-ES" sz="2400" dirty="0"/>
              <a:t> </a:t>
            </a:r>
            <a:r>
              <a:rPr lang="es-ES" sz="2400" b="1" dirty="0">
                <a:solidFill>
                  <a:srgbClr val="0033CC"/>
                </a:solidFill>
              </a:rPr>
              <a:t>Presunción de Derecho</a:t>
            </a:r>
          </a:p>
          <a:p>
            <a:pPr marL="457200" lvl="1" indent="0">
              <a:lnSpc>
                <a:spcPct val="100000"/>
              </a:lnSpc>
              <a:spcBef>
                <a:spcPts val="0"/>
              </a:spcBef>
              <a:buNone/>
            </a:pPr>
            <a:r>
              <a:rPr lang="es-ES" dirty="0"/>
              <a:t>Art. 192</a:t>
            </a:r>
          </a:p>
          <a:p>
            <a:pPr marL="457200" lvl="1" indent="0" algn="just">
              <a:lnSpc>
                <a:spcPct val="100000"/>
              </a:lnSpc>
              <a:spcBef>
                <a:spcPts val="0"/>
              </a:spcBef>
              <a:buNone/>
            </a:pPr>
            <a:r>
              <a:rPr lang="es-ES" dirty="0"/>
              <a:t>Si por expresión de este Código o de las leyes tributarias se establece que se presume de derecho, se entiende que es </a:t>
            </a:r>
            <a:r>
              <a:rPr lang="es-ES" u="sng" dirty="0"/>
              <a:t>inadmisible la prueba contraria</a:t>
            </a:r>
            <a:r>
              <a:rPr lang="es-ES" dirty="0"/>
              <a:t>, supuestos los antecedentes o circunstancias.</a:t>
            </a:r>
          </a:p>
        </p:txBody>
      </p:sp>
    </p:spTree>
    <p:extLst>
      <p:ext uri="{BB962C8B-B14F-4D97-AF65-F5344CB8AC3E}">
        <p14:creationId xmlns:p14="http://schemas.microsoft.com/office/powerpoint/2010/main" val="196781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6B6B4EF-8F60-467C-B912-7A2F36192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91" y="2599006"/>
            <a:ext cx="7920000" cy="2361717"/>
          </a:xfrm>
          <a:prstGeom prst="rect">
            <a:avLst/>
          </a:prstGeom>
        </p:spPr>
      </p:pic>
      <p:pic>
        <p:nvPicPr>
          <p:cNvPr id="5" name="Imagen 4">
            <a:extLst>
              <a:ext uri="{FF2B5EF4-FFF2-40B4-BE49-F238E27FC236}">
                <a16:creationId xmlns:a16="http://schemas.microsoft.com/office/drawing/2014/main" id="{EE31D97F-4409-47E1-945D-17AAB3A46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991" y="1172080"/>
            <a:ext cx="7920000" cy="1426926"/>
          </a:xfrm>
          <a:prstGeom prst="rect">
            <a:avLst/>
          </a:prstGeom>
        </p:spPr>
      </p:pic>
      <p:pic>
        <p:nvPicPr>
          <p:cNvPr id="1032" name="Picture 8" descr="Redactar mejor: Recomendaciones para utilizar correctamente las comillas">
            <a:extLst>
              <a:ext uri="{FF2B5EF4-FFF2-40B4-BE49-F238E27FC236}">
                <a16:creationId xmlns:a16="http://schemas.microsoft.com/office/drawing/2014/main" id="{1AC73B7C-E7E7-424F-B30E-C74705697D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72" b="89907" l="6375" r="90000">
                        <a14:foregroundMark x1="34938" y1="12112" x2="34938" y2="12112"/>
                        <a14:foregroundMark x1="6375" y1="48602" x2="6375" y2="48602"/>
                        <a14:foregroundMark x1="80000" y1="9472" x2="80000" y2="9472"/>
                      </a14:backgroundRemoval>
                    </a14:imgEffect>
                  </a14:imgLayer>
                </a14:imgProps>
              </a:ext>
              <a:ext uri="{28A0092B-C50C-407E-A947-70E740481C1C}">
                <a14:useLocalDpi xmlns:a14="http://schemas.microsoft.com/office/drawing/2010/main" val="0"/>
              </a:ext>
            </a:extLst>
          </a:blip>
          <a:srcRect/>
          <a:stretch>
            <a:fillRect/>
          </a:stretch>
        </p:blipFill>
        <p:spPr bwMode="auto">
          <a:xfrm>
            <a:off x="889075" y="722080"/>
            <a:ext cx="1117916" cy="9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dactar mejor: Recomendaciones para utilizar correctamente las comillas">
            <a:extLst>
              <a:ext uri="{FF2B5EF4-FFF2-40B4-BE49-F238E27FC236}">
                <a16:creationId xmlns:a16="http://schemas.microsoft.com/office/drawing/2014/main" id="{8C28AD50-67D6-40A0-B22D-D2D825B1828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72" b="89907" l="6375" r="90000">
                        <a14:foregroundMark x1="34938" y1="12112" x2="34938" y2="12112"/>
                        <a14:foregroundMark x1="6375" y1="48602" x2="6375" y2="48602"/>
                        <a14:foregroundMark x1="80000" y1="9472" x2="80000" y2="947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926991" y="5560384"/>
            <a:ext cx="1117916"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19D89ED-217B-4057-B9A1-3C0CF32382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991" y="5010670"/>
            <a:ext cx="7920000" cy="999714"/>
          </a:xfrm>
          <a:prstGeom prst="rect">
            <a:avLst/>
          </a:prstGeom>
        </p:spPr>
      </p:pic>
    </p:spTree>
    <p:extLst>
      <p:ext uri="{BB962C8B-B14F-4D97-AF65-F5344CB8AC3E}">
        <p14:creationId xmlns:p14="http://schemas.microsoft.com/office/powerpoint/2010/main" val="278690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452468" y="332372"/>
            <a:ext cx="7287063" cy="808199"/>
          </a:xfrm>
          <a:prstGeom prst="rect">
            <a:avLst/>
          </a:prstGeom>
        </p:spPr>
        <p:txBody>
          <a:bodyPr>
            <a:normAutofit/>
          </a:bodyPr>
          <a:lstStyle/>
          <a:p>
            <a:pPr algn="ctr"/>
            <a:r>
              <a:rPr lang="es-ES" sz="3600" b="1" dirty="0">
                <a:solidFill>
                  <a:srgbClr val="111E60"/>
                </a:solidFill>
              </a:rPr>
              <a:t>CARGA DE LA PRUEBA</a:t>
            </a:r>
            <a:endParaRPr lang="es-ES" sz="2800" b="1" dirty="0">
              <a:solidFill>
                <a:srgbClr val="111E60"/>
              </a:solidFill>
            </a:endParaRPr>
          </a:p>
        </p:txBody>
      </p:sp>
      <p:grpSp>
        <p:nvGrpSpPr>
          <p:cNvPr id="4" name="Group 4268">
            <a:extLst>
              <a:ext uri="{FF2B5EF4-FFF2-40B4-BE49-F238E27FC236}">
                <a16:creationId xmlns:a16="http://schemas.microsoft.com/office/drawing/2014/main" id="{3A1611A4-CA8E-41F6-8D7D-0215595DA5FC}"/>
              </a:ext>
            </a:extLst>
          </p:cNvPr>
          <p:cNvGrpSpPr/>
          <p:nvPr/>
        </p:nvGrpSpPr>
        <p:grpSpPr>
          <a:xfrm>
            <a:off x="4484661" y="3675760"/>
            <a:ext cx="3250387" cy="2849867"/>
            <a:chOff x="0" y="0"/>
            <a:chExt cx="2717800" cy="2382906"/>
          </a:xfrm>
        </p:grpSpPr>
        <p:sp>
          <p:nvSpPr>
            <p:cNvPr id="5" name="Shape 4264">
              <a:extLst>
                <a:ext uri="{FF2B5EF4-FFF2-40B4-BE49-F238E27FC236}">
                  <a16:creationId xmlns:a16="http://schemas.microsoft.com/office/drawing/2014/main" id="{33CDCC72-2DAA-4D85-AC8C-05B82D937BA9}"/>
                </a:ext>
              </a:extLst>
            </p:cNvPr>
            <p:cNvSpPr/>
            <p:nvPr/>
          </p:nvSpPr>
          <p:spPr>
            <a:xfrm>
              <a:off x="842389" y="-1"/>
              <a:ext cx="1114170" cy="163584"/>
            </a:xfrm>
            <a:prstGeom prst="rect">
              <a:avLst/>
            </a:prstGeom>
            <a:solidFill>
              <a:srgbClr val="424143"/>
            </a:solidFill>
            <a:ln w="12700" cap="flat">
              <a:noFill/>
              <a:miter lim="400000"/>
            </a:ln>
            <a:effectLst/>
          </p:spPr>
          <p:txBody>
            <a:bodyPr wrap="square" lIns="34289" tIns="34289" rIns="34289" bIns="34289" numCol="1" anchor="t">
              <a:noAutofit/>
            </a:bodyPr>
            <a:lstStyle/>
            <a:p>
              <a:pPr>
                <a:defRPr sz="2400"/>
              </a:pPr>
              <a:endParaRPr/>
            </a:p>
          </p:txBody>
        </p:sp>
        <p:sp>
          <p:nvSpPr>
            <p:cNvPr id="6" name="Shape 4265">
              <a:extLst>
                <a:ext uri="{FF2B5EF4-FFF2-40B4-BE49-F238E27FC236}">
                  <a16:creationId xmlns:a16="http://schemas.microsoft.com/office/drawing/2014/main" id="{B6CDEA07-0208-4B64-9212-BE0009337D58}"/>
                </a:ext>
              </a:extLst>
            </p:cNvPr>
            <p:cNvSpPr/>
            <p:nvPr/>
          </p:nvSpPr>
          <p:spPr>
            <a:xfrm>
              <a:off x="0" y="2069907"/>
              <a:ext cx="2717801" cy="313000"/>
            </a:xfrm>
            <a:custGeom>
              <a:avLst/>
              <a:gdLst/>
              <a:ahLst/>
              <a:cxnLst>
                <a:cxn ang="0">
                  <a:pos x="wd2" y="hd2"/>
                </a:cxn>
                <a:cxn ang="5400000">
                  <a:pos x="wd2" y="hd2"/>
                </a:cxn>
                <a:cxn ang="10800000">
                  <a:pos x="wd2" y="hd2"/>
                </a:cxn>
                <a:cxn ang="16200000">
                  <a:pos x="wd2" y="hd2"/>
                </a:cxn>
              </a:cxnLst>
              <a:rect l="0" t="0" r="r" b="b"/>
              <a:pathLst>
                <a:path w="21600" h="21600" extrusionOk="0">
                  <a:moveTo>
                    <a:pt x="20085" y="8444"/>
                  </a:moveTo>
                  <a:lnTo>
                    <a:pt x="20085" y="0"/>
                  </a:lnTo>
                  <a:lnTo>
                    <a:pt x="1536" y="0"/>
                  </a:lnTo>
                  <a:lnTo>
                    <a:pt x="1536" y="8444"/>
                  </a:lnTo>
                  <a:lnTo>
                    <a:pt x="0" y="8444"/>
                  </a:lnTo>
                  <a:lnTo>
                    <a:pt x="0" y="21600"/>
                  </a:lnTo>
                  <a:lnTo>
                    <a:pt x="21600" y="21600"/>
                  </a:lnTo>
                  <a:lnTo>
                    <a:pt x="21600" y="8444"/>
                  </a:lnTo>
                  <a:lnTo>
                    <a:pt x="20085" y="8444"/>
                  </a:lnTo>
                  <a:close/>
                </a:path>
              </a:pathLst>
            </a:custGeom>
            <a:solidFill>
              <a:srgbClr val="424143"/>
            </a:solidFill>
            <a:ln w="12700" cap="flat">
              <a:noFill/>
              <a:miter lim="400000"/>
            </a:ln>
            <a:effectLst/>
          </p:spPr>
          <p:txBody>
            <a:bodyPr wrap="square" lIns="34289" tIns="34289" rIns="34289" bIns="34289" numCol="1" anchor="t">
              <a:noAutofit/>
            </a:bodyPr>
            <a:lstStyle/>
            <a:p>
              <a:pPr>
                <a:defRPr sz="2400"/>
              </a:pPr>
              <a:endParaRPr/>
            </a:p>
          </p:txBody>
        </p:sp>
        <p:sp>
          <p:nvSpPr>
            <p:cNvPr id="7" name="Shape 4266">
              <a:extLst>
                <a:ext uri="{FF2B5EF4-FFF2-40B4-BE49-F238E27FC236}">
                  <a16:creationId xmlns:a16="http://schemas.microsoft.com/office/drawing/2014/main" id="{A26A3786-E107-4F62-8D02-A505228D1D5D}"/>
                </a:ext>
              </a:extLst>
            </p:cNvPr>
            <p:cNvSpPr/>
            <p:nvPr/>
          </p:nvSpPr>
          <p:spPr>
            <a:xfrm>
              <a:off x="1312530" y="96604"/>
              <a:ext cx="164872" cy="1974592"/>
            </a:xfrm>
            <a:prstGeom prst="rect">
              <a:avLst/>
            </a:prstGeom>
            <a:solidFill>
              <a:srgbClr val="424143"/>
            </a:solidFill>
            <a:ln w="12700" cap="flat">
              <a:noFill/>
              <a:miter lim="400000"/>
            </a:ln>
            <a:effectLst/>
          </p:spPr>
          <p:txBody>
            <a:bodyPr wrap="square" lIns="34289" tIns="34289" rIns="34289" bIns="34289" numCol="1" anchor="t">
              <a:noAutofit/>
            </a:bodyPr>
            <a:lstStyle/>
            <a:p>
              <a:pPr>
                <a:defRPr sz="2400"/>
              </a:pPr>
              <a:endParaRPr/>
            </a:p>
          </p:txBody>
        </p:sp>
        <p:sp>
          <p:nvSpPr>
            <p:cNvPr id="8" name="Shape 4267">
              <a:extLst>
                <a:ext uri="{FF2B5EF4-FFF2-40B4-BE49-F238E27FC236}">
                  <a16:creationId xmlns:a16="http://schemas.microsoft.com/office/drawing/2014/main" id="{03460A90-8D74-4644-A42F-3DB57ADA033D}"/>
                </a:ext>
              </a:extLst>
            </p:cNvPr>
            <p:cNvSpPr/>
            <p:nvPr/>
          </p:nvSpPr>
          <p:spPr>
            <a:xfrm>
              <a:off x="1241686" y="161007"/>
              <a:ext cx="306558" cy="226699"/>
            </a:xfrm>
            <a:prstGeom prst="rect">
              <a:avLst/>
            </a:prstGeom>
            <a:solidFill>
              <a:srgbClr val="595A5C"/>
            </a:solidFill>
            <a:ln w="12700" cap="flat">
              <a:noFill/>
              <a:miter lim="400000"/>
            </a:ln>
            <a:effectLst/>
          </p:spPr>
          <p:txBody>
            <a:bodyPr wrap="square" lIns="34289" tIns="34289" rIns="34289" bIns="34289" numCol="1" anchor="t">
              <a:noAutofit/>
            </a:bodyPr>
            <a:lstStyle/>
            <a:p>
              <a:pPr>
                <a:defRPr sz="2400"/>
              </a:pPr>
              <a:endParaRPr/>
            </a:p>
          </p:txBody>
        </p:sp>
      </p:grpSp>
      <p:grpSp>
        <p:nvGrpSpPr>
          <p:cNvPr id="9" name="Group 103">
            <a:extLst>
              <a:ext uri="{FF2B5EF4-FFF2-40B4-BE49-F238E27FC236}">
                <a16:creationId xmlns:a16="http://schemas.microsoft.com/office/drawing/2014/main" id="{7B9FCE81-5E1F-4FB6-864E-E2AE40DC6E55}"/>
              </a:ext>
            </a:extLst>
          </p:cNvPr>
          <p:cNvGrpSpPr/>
          <p:nvPr/>
        </p:nvGrpSpPr>
        <p:grpSpPr>
          <a:xfrm>
            <a:off x="4470577" y="2751681"/>
            <a:ext cx="1181512" cy="2644413"/>
            <a:chOff x="310342" y="2287440"/>
            <a:chExt cx="1192998" cy="2670122"/>
          </a:xfrm>
        </p:grpSpPr>
        <p:graphicFrame>
          <p:nvGraphicFramePr>
            <p:cNvPr id="10" name="Chart 104">
              <a:extLst>
                <a:ext uri="{FF2B5EF4-FFF2-40B4-BE49-F238E27FC236}">
                  <a16:creationId xmlns:a16="http://schemas.microsoft.com/office/drawing/2014/main" id="{8497A9A4-0F4E-45BE-9516-F6FA524DDC0D}"/>
                </a:ext>
              </a:extLst>
            </p:cNvPr>
            <p:cNvGraphicFramePr/>
            <p:nvPr/>
          </p:nvGraphicFramePr>
          <p:xfrm>
            <a:off x="409291" y="2377440"/>
            <a:ext cx="995100" cy="2478391"/>
          </p:xfrm>
          <a:graphic>
            <a:graphicData uri="http://schemas.openxmlformats.org/drawingml/2006/chart">
              <c:chart xmlns:c="http://schemas.openxmlformats.org/drawingml/2006/chart" xmlns:r="http://schemas.openxmlformats.org/officeDocument/2006/relationships" r:id="rId2"/>
            </a:graphicData>
          </a:graphic>
        </p:graphicFrame>
        <p:sp>
          <p:nvSpPr>
            <p:cNvPr id="11" name="Freeform: Shape 105">
              <a:extLst>
                <a:ext uri="{FF2B5EF4-FFF2-40B4-BE49-F238E27FC236}">
                  <a16:creationId xmlns:a16="http://schemas.microsoft.com/office/drawing/2014/main" id="{2EBAA699-06D7-4980-8CA8-E479635DBEE0}"/>
                </a:ext>
              </a:extLst>
            </p:cNvPr>
            <p:cNvSpPr/>
            <p:nvPr/>
          </p:nvSpPr>
          <p:spPr>
            <a:xfrm>
              <a:off x="310342" y="2287440"/>
              <a:ext cx="1192998" cy="2670122"/>
            </a:xfrm>
            <a:custGeom>
              <a:avLst/>
              <a:gdLst>
                <a:gd name="connsiteX0" fmla="*/ 377380 w 1192998"/>
                <a:gd name="connsiteY0" fmla="*/ 269177 h 2670122"/>
                <a:gd name="connsiteX1" fmla="*/ 377380 w 1192998"/>
                <a:gd name="connsiteY1" fmla="*/ 2220049 h 2670122"/>
                <a:gd name="connsiteX2" fmla="*/ 607308 w 1192998"/>
                <a:gd name="connsiteY2" fmla="*/ 2449977 h 2670122"/>
                <a:gd name="connsiteX3" fmla="*/ 837236 w 1192998"/>
                <a:gd name="connsiteY3" fmla="*/ 2220049 h 2670122"/>
                <a:gd name="connsiteX4" fmla="*/ 837236 w 1192998"/>
                <a:gd name="connsiteY4" fmla="*/ 269177 h 2670122"/>
                <a:gd name="connsiteX5" fmla="*/ 0 w 1192998"/>
                <a:gd name="connsiteY5" fmla="*/ 0 h 2670122"/>
                <a:gd name="connsiteX6" fmla="*/ 6122 w 1192998"/>
                <a:gd name="connsiteY6" fmla="*/ 0 h 2670122"/>
                <a:gd name="connsiteX7" fmla="*/ 377380 w 1192998"/>
                <a:gd name="connsiteY7" fmla="*/ 0 h 2670122"/>
                <a:gd name="connsiteX8" fmla="*/ 837236 w 1192998"/>
                <a:gd name="connsiteY8" fmla="*/ 0 h 2670122"/>
                <a:gd name="connsiteX9" fmla="*/ 1192998 w 1192998"/>
                <a:gd name="connsiteY9" fmla="*/ 0 h 2670122"/>
                <a:gd name="connsiteX10" fmla="*/ 1192998 w 1192998"/>
                <a:gd name="connsiteY10" fmla="*/ 251455 h 2670122"/>
                <a:gd name="connsiteX11" fmla="*/ 1192998 w 1192998"/>
                <a:gd name="connsiteY11" fmla="*/ 269177 h 2670122"/>
                <a:gd name="connsiteX12" fmla="*/ 1027922 w 1192998"/>
                <a:gd name="connsiteY12" fmla="*/ 269177 h 2670122"/>
                <a:gd name="connsiteX13" fmla="*/ 1029870 w 1192998"/>
                <a:gd name="connsiteY13" fmla="*/ 288498 h 2670122"/>
                <a:gd name="connsiteX14" fmla="*/ 1029870 w 1192998"/>
                <a:gd name="connsiteY14" fmla="*/ 2243891 h 2670122"/>
                <a:gd name="connsiteX15" fmla="*/ 603639 w 1192998"/>
                <a:gd name="connsiteY15" fmla="*/ 2670122 h 2670122"/>
                <a:gd name="connsiteX16" fmla="*/ 177408 w 1192998"/>
                <a:gd name="connsiteY16" fmla="*/ 2243891 h 2670122"/>
                <a:gd name="connsiteX17" fmla="*/ 177408 w 1192998"/>
                <a:gd name="connsiteY17" fmla="*/ 288498 h 2670122"/>
                <a:gd name="connsiteX18" fmla="*/ 179356 w 1192998"/>
                <a:gd name="connsiteY18" fmla="*/ 269177 h 2670122"/>
                <a:gd name="connsiteX19" fmla="*/ 0 w 1192998"/>
                <a:gd name="connsiteY19" fmla="*/ 269177 h 26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998" h="2670122">
                  <a:moveTo>
                    <a:pt x="377380" y="269177"/>
                  </a:moveTo>
                  <a:lnTo>
                    <a:pt x="377380" y="2220049"/>
                  </a:lnTo>
                  <a:cubicBezTo>
                    <a:pt x="377380" y="2347035"/>
                    <a:pt x="480322" y="2449977"/>
                    <a:pt x="607308" y="2449977"/>
                  </a:cubicBezTo>
                  <a:cubicBezTo>
                    <a:pt x="734294" y="2449977"/>
                    <a:pt x="837236" y="2347035"/>
                    <a:pt x="837236" y="2220049"/>
                  </a:cubicBezTo>
                  <a:lnTo>
                    <a:pt x="837236" y="269177"/>
                  </a:lnTo>
                  <a:close/>
                  <a:moveTo>
                    <a:pt x="0" y="0"/>
                  </a:moveTo>
                  <a:lnTo>
                    <a:pt x="6122" y="0"/>
                  </a:lnTo>
                  <a:lnTo>
                    <a:pt x="377380" y="0"/>
                  </a:lnTo>
                  <a:lnTo>
                    <a:pt x="837236" y="0"/>
                  </a:lnTo>
                  <a:lnTo>
                    <a:pt x="1192998" y="0"/>
                  </a:lnTo>
                  <a:lnTo>
                    <a:pt x="1192998" y="251455"/>
                  </a:lnTo>
                  <a:lnTo>
                    <a:pt x="1192998" y="269177"/>
                  </a:lnTo>
                  <a:lnTo>
                    <a:pt x="1027922" y="269177"/>
                  </a:lnTo>
                  <a:lnTo>
                    <a:pt x="1029870" y="288498"/>
                  </a:lnTo>
                  <a:lnTo>
                    <a:pt x="1029870" y="2243891"/>
                  </a:lnTo>
                  <a:cubicBezTo>
                    <a:pt x="1029870" y="2479292"/>
                    <a:pt x="839040" y="2670122"/>
                    <a:pt x="603639" y="2670122"/>
                  </a:cubicBezTo>
                  <a:cubicBezTo>
                    <a:pt x="368238" y="2670122"/>
                    <a:pt x="177408" y="2479292"/>
                    <a:pt x="177408" y="2243891"/>
                  </a:cubicBezTo>
                  <a:lnTo>
                    <a:pt x="177408" y="288498"/>
                  </a:lnTo>
                  <a:lnTo>
                    <a:pt x="179356" y="269177"/>
                  </a:lnTo>
                  <a:lnTo>
                    <a:pt x="0" y="26917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Freeform: Shape 106">
              <a:extLst>
                <a:ext uri="{FF2B5EF4-FFF2-40B4-BE49-F238E27FC236}">
                  <a16:creationId xmlns:a16="http://schemas.microsoft.com/office/drawing/2014/main" id="{E72308E4-31E8-4A85-A05A-E36B046E3DAE}"/>
                </a:ext>
              </a:extLst>
            </p:cNvPr>
            <p:cNvSpPr/>
            <p:nvPr/>
          </p:nvSpPr>
          <p:spPr>
            <a:xfrm>
              <a:off x="613823" y="2556618"/>
              <a:ext cx="586036" cy="2255241"/>
            </a:xfrm>
            <a:custGeom>
              <a:avLst/>
              <a:gdLst>
                <a:gd name="connsiteX0" fmla="*/ 0 w 586036"/>
                <a:gd name="connsiteY0" fmla="*/ 0 h 2255241"/>
                <a:gd name="connsiteX1" fmla="*/ 91572 w 586036"/>
                <a:gd name="connsiteY1" fmla="*/ 0 h 2255241"/>
                <a:gd name="connsiteX2" fmla="*/ 91572 w 586036"/>
                <a:gd name="connsiteY2" fmla="*/ 1949561 h 2255241"/>
                <a:gd name="connsiteX3" fmla="*/ 293018 w 586036"/>
                <a:gd name="connsiteY3" fmla="*/ 2151007 h 2255241"/>
                <a:gd name="connsiteX4" fmla="*/ 494464 w 586036"/>
                <a:gd name="connsiteY4" fmla="*/ 1949561 h 2255241"/>
                <a:gd name="connsiteX5" fmla="*/ 494464 w 586036"/>
                <a:gd name="connsiteY5" fmla="*/ 0 h 2255241"/>
                <a:gd name="connsiteX6" fmla="*/ 586036 w 586036"/>
                <a:gd name="connsiteY6" fmla="*/ 0 h 2255241"/>
                <a:gd name="connsiteX7" fmla="*/ 586036 w 586036"/>
                <a:gd name="connsiteY7" fmla="*/ 1962223 h 2255241"/>
                <a:gd name="connsiteX8" fmla="*/ 293018 w 586036"/>
                <a:gd name="connsiteY8" fmla="*/ 2255241 h 2255241"/>
                <a:gd name="connsiteX9" fmla="*/ 0 w 586036"/>
                <a:gd name="connsiteY9" fmla="*/ 1962223 h 22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036" h="2255241">
                  <a:moveTo>
                    <a:pt x="0" y="0"/>
                  </a:moveTo>
                  <a:lnTo>
                    <a:pt x="91572" y="0"/>
                  </a:lnTo>
                  <a:lnTo>
                    <a:pt x="91572" y="1949561"/>
                  </a:lnTo>
                  <a:cubicBezTo>
                    <a:pt x="91572" y="2060817"/>
                    <a:pt x="181762" y="2151007"/>
                    <a:pt x="293018" y="2151007"/>
                  </a:cubicBezTo>
                  <a:cubicBezTo>
                    <a:pt x="404274" y="2151007"/>
                    <a:pt x="494464" y="2060817"/>
                    <a:pt x="494464" y="1949561"/>
                  </a:cubicBezTo>
                  <a:lnTo>
                    <a:pt x="494464" y="0"/>
                  </a:lnTo>
                  <a:lnTo>
                    <a:pt x="586036" y="0"/>
                  </a:lnTo>
                  <a:lnTo>
                    <a:pt x="586036" y="1962223"/>
                  </a:lnTo>
                  <a:cubicBezTo>
                    <a:pt x="586036" y="2124052"/>
                    <a:pt x="454847" y="2255241"/>
                    <a:pt x="293018" y="2255241"/>
                  </a:cubicBezTo>
                  <a:cubicBezTo>
                    <a:pt x="131189" y="2255241"/>
                    <a:pt x="0" y="2124052"/>
                    <a:pt x="0" y="1962223"/>
                  </a:cubicBezTo>
                  <a:close/>
                </a:path>
              </a:pathLst>
            </a:cu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3" name="Group 109">
            <a:extLst>
              <a:ext uri="{FF2B5EF4-FFF2-40B4-BE49-F238E27FC236}">
                <a16:creationId xmlns:a16="http://schemas.microsoft.com/office/drawing/2014/main" id="{064D7520-9C18-47FB-8283-77B89BA00BF8}"/>
              </a:ext>
            </a:extLst>
          </p:cNvPr>
          <p:cNvGrpSpPr/>
          <p:nvPr/>
        </p:nvGrpSpPr>
        <p:grpSpPr>
          <a:xfrm>
            <a:off x="6625720" y="2751681"/>
            <a:ext cx="1181512" cy="2644413"/>
            <a:chOff x="310342" y="2287440"/>
            <a:chExt cx="1192998" cy="2670122"/>
          </a:xfrm>
        </p:grpSpPr>
        <p:graphicFrame>
          <p:nvGraphicFramePr>
            <p:cNvPr id="14" name="Chart 110">
              <a:extLst>
                <a:ext uri="{FF2B5EF4-FFF2-40B4-BE49-F238E27FC236}">
                  <a16:creationId xmlns:a16="http://schemas.microsoft.com/office/drawing/2014/main" id="{30685D78-6BEB-4569-BBAA-3A19A37B8555}"/>
                </a:ext>
              </a:extLst>
            </p:cNvPr>
            <p:cNvGraphicFramePr/>
            <p:nvPr/>
          </p:nvGraphicFramePr>
          <p:xfrm>
            <a:off x="409291" y="2377440"/>
            <a:ext cx="995100" cy="2478391"/>
          </p:xfrm>
          <a:graphic>
            <a:graphicData uri="http://schemas.openxmlformats.org/drawingml/2006/chart">
              <c:chart xmlns:c="http://schemas.openxmlformats.org/drawingml/2006/chart" xmlns:r="http://schemas.openxmlformats.org/officeDocument/2006/relationships" r:id="rId3"/>
            </a:graphicData>
          </a:graphic>
        </p:graphicFrame>
        <p:sp>
          <p:nvSpPr>
            <p:cNvPr id="15" name="Freeform: Shape 111">
              <a:extLst>
                <a:ext uri="{FF2B5EF4-FFF2-40B4-BE49-F238E27FC236}">
                  <a16:creationId xmlns:a16="http://schemas.microsoft.com/office/drawing/2014/main" id="{3BB9CD01-0B54-4C37-AB6F-1A500E0DEAA8}"/>
                </a:ext>
              </a:extLst>
            </p:cNvPr>
            <p:cNvSpPr/>
            <p:nvPr/>
          </p:nvSpPr>
          <p:spPr>
            <a:xfrm>
              <a:off x="310342" y="2287440"/>
              <a:ext cx="1192998" cy="2670122"/>
            </a:xfrm>
            <a:custGeom>
              <a:avLst/>
              <a:gdLst>
                <a:gd name="connsiteX0" fmla="*/ 377380 w 1192998"/>
                <a:gd name="connsiteY0" fmla="*/ 269177 h 2670122"/>
                <a:gd name="connsiteX1" fmla="*/ 377380 w 1192998"/>
                <a:gd name="connsiteY1" fmla="*/ 2220049 h 2670122"/>
                <a:gd name="connsiteX2" fmla="*/ 607308 w 1192998"/>
                <a:gd name="connsiteY2" fmla="*/ 2449977 h 2670122"/>
                <a:gd name="connsiteX3" fmla="*/ 837236 w 1192998"/>
                <a:gd name="connsiteY3" fmla="*/ 2220049 h 2670122"/>
                <a:gd name="connsiteX4" fmla="*/ 837236 w 1192998"/>
                <a:gd name="connsiteY4" fmla="*/ 269177 h 2670122"/>
                <a:gd name="connsiteX5" fmla="*/ 0 w 1192998"/>
                <a:gd name="connsiteY5" fmla="*/ 0 h 2670122"/>
                <a:gd name="connsiteX6" fmla="*/ 6122 w 1192998"/>
                <a:gd name="connsiteY6" fmla="*/ 0 h 2670122"/>
                <a:gd name="connsiteX7" fmla="*/ 377380 w 1192998"/>
                <a:gd name="connsiteY7" fmla="*/ 0 h 2670122"/>
                <a:gd name="connsiteX8" fmla="*/ 837236 w 1192998"/>
                <a:gd name="connsiteY8" fmla="*/ 0 h 2670122"/>
                <a:gd name="connsiteX9" fmla="*/ 1192998 w 1192998"/>
                <a:gd name="connsiteY9" fmla="*/ 0 h 2670122"/>
                <a:gd name="connsiteX10" fmla="*/ 1192998 w 1192998"/>
                <a:gd name="connsiteY10" fmla="*/ 251455 h 2670122"/>
                <a:gd name="connsiteX11" fmla="*/ 1192998 w 1192998"/>
                <a:gd name="connsiteY11" fmla="*/ 269177 h 2670122"/>
                <a:gd name="connsiteX12" fmla="*/ 1027922 w 1192998"/>
                <a:gd name="connsiteY12" fmla="*/ 269177 h 2670122"/>
                <a:gd name="connsiteX13" fmla="*/ 1029870 w 1192998"/>
                <a:gd name="connsiteY13" fmla="*/ 288498 h 2670122"/>
                <a:gd name="connsiteX14" fmla="*/ 1029870 w 1192998"/>
                <a:gd name="connsiteY14" fmla="*/ 2243891 h 2670122"/>
                <a:gd name="connsiteX15" fmla="*/ 603639 w 1192998"/>
                <a:gd name="connsiteY15" fmla="*/ 2670122 h 2670122"/>
                <a:gd name="connsiteX16" fmla="*/ 177408 w 1192998"/>
                <a:gd name="connsiteY16" fmla="*/ 2243891 h 2670122"/>
                <a:gd name="connsiteX17" fmla="*/ 177408 w 1192998"/>
                <a:gd name="connsiteY17" fmla="*/ 288498 h 2670122"/>
                <a:gd name="connsiteX18" fmla="*/ 179356 w 1192998"/>
                <a:gd name="connsiteY18" fmla="*/ 269177 h 2670122"/>
                <a:gd name="connsiteX19" fmla="*/ 0 w 1192998"/>
                <a:gd name="connsiteY19" fmla="*/ 269177 h 26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998" h="2670122">
                  <a:moveTo>
                    <a:pt x="377380" y="269177"/>
                  </a:moveTo>
                  <a:lnTo>
                    <a:pt x="377380" y="2220049"/>
                  </a:lnTo>
                  <a:cubicBezTo>
                    <a:pt x="377380" y="2347035"/>
                    <a:pt x="480322" y="2449977"/>
                    <a:pt x="607308" y="2449977"/>
                  </a:cubicBezTo>
                  <a:cubicBezTo>
                    <a:pt x="734294" y="2449977"/>
                    <a:pt x="837236" y="2347035"/>
                    <a:pt x="837236" y="2220049"/>
                  </a:cubicBezTo>
                  <a:lnTo>
                    <a:pt x="837236" y="269177"/>
                  </a:lnTo>
                  <a:close/>
                  <a:moveTo>
                    <a:pt x="0" y="0"/>
                  </a:moveTo>
                  <a:lnTo>
                    <a:pt x="6122" y="0"/>
                  </a:lnTo>
                  <a:lnTo>
                    <a:pt x="377380" y="0"/>
                  </a:lnTo>
                  <a:lnTo>
                    <a:pt x="837236" y="0"/>
                  </a:lnTo>
                  <a:lnTo>
                    <a:pt x="1192998" y="0"/>
                  </a:lnTo>
                  <a:lnTo>
                    <a:pt x="1192998" y="251455"/>
                  </a:lnTo>
                  <a:lnTo>
                    <a:pt x="1192998" y="269177"/>
                  </a:lnTo>
                  <a:lnTo>
                    <a:pt x="1027922" y="269177"/>
                  </a:lnTo>
                  <a:lnTo>
                    <a:pt x="1029870" y="288498"/>
                  </a:lnTo>
                  <a:lnTo>
                    <a:pt x="1029870" y="2243891"/>
                  </a:lnTo>
                  <a:cubicBezTo>
                    <a:pt x="1029870" y="2479292"/>
                    <a:pt x="839040" y="2670122"/>
                    <a:pt x="603639" y="2670122"/>
                  </a:cubicBezTo>
                  <a:cubicBezTo>
                    <a:pt x="368238" y="2670122"/>
                    <a:pt x="177408" y="2479292"/>
                    <a:pt x="177408" y="2243891"/>
                  </a:cubicBezTo>
                  <a:lnTo>
                    <a:pt x="177408" y="288498"/>
                  </a:lnTo>
                  <a:lnTo>
                    <a:pt x="179356" y="269177"/>
                  </a:lnTo>
                  <a:lnTo>
                    <a:pt x="0" y="26917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Freeform: Shape 115">
              <a:extLst>
                <a:ext uri="{FF2B5EF4-FFF2-40B4-BE49-F238E27FC236}">
                  <a16:creationId xmlns:a16="http://schemas.microsoft.com/office/drawing/2014/main" id="{4BE92178-B04D-4458-8B6F-D7816CA185FA}"/>
                </a:ext>
              </a:extLst>
            </p:cNvPr>
            <p:cNvSpPr/>
            <p:nvPr/>
          </p:nvSpPr>
          <p:spPr>
            <a:xfrm>
              <a:off x="613823" y="2556618"/>
              <a:ext cx="586036" cy="2255241"/>
            </a:xfrm>
            <a:custGeom>
              <a:avLst/>
              <a:gdLst>
                <a:gd name="connsiteX0" fmla="*/ 0 w 586036"/>
                <a:gd name="connsiteY0" fmla="*/ 0 h 2255241"/>
                <a:gd name="connsiteX1" fmla="*/ 91572 w 586036"/>
                <a:gd name="connsiteY1" fmla="*/ 0 h 2255241"/>
                <a:gd name="connsiteX2" fmla="*/ 91572 w 586036"/>
                <a:gd name="connsiteY2" fmla="*/ 1949561 h 2255241"/>
                <a:gd name="connsiteX3" fmla="*/ 293018 w 586036"/>
                <a:gd name="connsiteY3" fmla="*/ 2151007 h 2255241"/>
                <a:gd name="connsiteX4" fmla="*/ 494464 w 586036"/>
                <a:gd name="connsiteY4" fmla="*/ 1949561 h 2255241"/>
                <a:gd name="connsiteX5" fmla="*/ 494464 w 586036"/>
                <a:gd name="connsiteY5" fmla="*/ 0 h 2255241"/>
                <a:gd name="connsiteX6" fmla="*/ 586036 w 586036"/>
                <a:gd name="connsiteY6" fmla="*/ 0 h 2255241"/>
                <a:gd name="connsiteX7" fmla="*/ 586036 w 586036"/>
                <a:gd name="connsiteY7" fmla="*/ 1962223 h 2255241"/>
                <a:gd name="connsiteX8" fmla="*/ 293018 w 586036"/>
                <a:gd name="connsiteY8" fmla="*/ 2255241 h 2255241"/>
                <a:gd name="connsiteX9" fmla="*/ 0 w 586036"/>
                <a:gd name="connsiteY9" fmla="*/ 1962223 h 22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036" h="2255241">
                  <a:moveTo>
                    <a:pt x="0" y="0"/>
                  </a:moveTo>
                  <a:lnTo>
                    <a:pt x="91572" y="0"/>
                  </a:lnTo>
                  <a:lnTo>
                    <a:pt x="91572" y="1949561"/>
                  </a:lnTo>
                  <a:cubicBezTo>
                    <a:pt x="91572" y="2060817"/>
                    <a:pt x="181762" y="2151007"/>
                    <a:pt x="293018" y="2151007"/>
                  </a:cubicBezTo>
                  <a:cubicBezTo>
                    <a:pt x="404274" y="2151007"/>
                    <a:pt x="494464" y="2060817"/>
                    <a:pt x="494464" y="1949561"/>
                  </a:cubicBezTo>
                  <a:lnTo>
                    <a:pt x="494464" y="0"/>
                  </a:lnTo>
                  <a:lnTo>
                    <a:pt x="586036" y="0"/>
                  </a:lnTo>
                  <a:lnTo>
                    <a:pt x="586036" y="1962223"/>
                  </a:lnTo>
                  <a:cubicBezTo>
                    <a:pt x="586036" y="2124052"/>
                    <a:pt x="454847" y="2255241"/>
                    <a:pt x="293018" y="2255241"/>
                  </a:cubicBezTo>
                  <a:cubicBezTo>
                    <a:pt x="131189" y="2255241"/>
                    <a:pt x="0" y="2124052"/>
                    <a:pt x="0" y="1962223"/>
                  </a:cubicBezTo>
                  <a:close/>
                </a:path>
              </a:pathLst>
            </a:cu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7" name="Group 4262">
            <a:extLst>
              <a:ext uri="{FF2B5EF4-FFF2-40B4-BE49-F238E27FC236}">
                <a16:creationId xmlns:a16="http://schemas.microsoft.com/office/drawing/2014/main" id="{C346E2D7-3549-4372-AA72-9528C9561F14}"/>
              </a:ext>
            </a:extLst>
          </p:cNvPr>
          <p:cNvGrpSpPr/>
          <p:nvPr/>
        </p:nvGrpSpPr>
        <p:grpSpPr>
          <a:xfrm>
            <a:off x="4924953" y="3100610"/>
            <a:ext cx="281644" cy="507878"/>
            <a:chOff x="0" y="0"/>
            <a:chExt cx="235493" cy="424658"/>
          </a:xfrm>
        </p:grpSpPr>
        <p:sp>
          <p:nvSpPr>
            <p:cNvPr id="18" name="Shape 4258">
              <a:extLst>
                <a:ext uri="{FF2B5EF4-FFF2-40B4-BE49-F238E27FC236}">
                  <a16:creationId xmlns:a16="http://schemas.microsoft.com/office/drawing/2014/main" id="{5B5CEBB3-98C8-41D4-AF2A-42C4AA28EE54}"/>
                </a:ext>
              </a:extLst>
            </p:cNvPr>
            <p:cNvSpPr/>
            <p:nvPr/>
          </p:nvSpPr>
          <p:spPr>
            <a:xfrm rot="10800000" flipH="1">
              <a:off x="17932" y="-1"/>
              <a:ext cx="138903" cy="138903"/>
            </a:xfrm>
            <a:prstGeom prst="ellipse">
              <a:avLst/>
            </a:prstGeom>
            <a:solidFill>
              <a:srgbClr val="FFFFFF"/>
            </a:solidFill>
            <a:ln w="25400" cap="flat">
              <a:solidFill>
                <a:schemeClr val="accent3">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19" name="Shape 4259">
              <a:extLst>
                <a:ext uri="{FF2B5EF4-FFF2-40B4-BE49-F238E27FC236}">
                  <a16:creationId xmlns:a16="http://schemas.microsoft.com/office/drawing/2014/main" id="{E8E5FAB6-09EF-4809-8CD6-9E454ADBAB26}"/>
                </a:ext>
              </a:extLst>
            </p:cNvPr>
            <p:cNvSpPr/>
            <p:nvPr/>
          </p:nvSpPr>
          <p:spPr>
            <a:xfrm rot="10800000" flipH="1">
              <a:off x="132585" y="134637"/>
              <a:ext cx="102909" cy="102909"/>
            </a:xfrm>
            <a:prstGeom prst="ellipse">
              <a:avLst/>
            </a:prstGeom>
            <a:solidFill>
              <a:srgbClr val="FFFFFF"/>
            </a:solidFill>
            <a:ln w="25400" cap="flat">
              <a:solidFill>
                <a:schemeClr val="accent3">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20" name="Shape 4260">
              <a:extLst>
                <a:ext uri="{FF2B5EF4-FFF2-40B4-BE49-F238E27FC236}">
                  <a16:creationId xmlns:a16="http://schemas.microsoft.com/office/drawing/2014/main" id="{BFFDA977-6180-470C-B0C7-EE6CB52F34AE}"/>
                </a:ext>
              </a:extLst>
            </p:cNvPr>
            <p:cNvSpPr/>
            <p:nvPr/>
          </p:nvSpPr>
          <p:spPr>
            <a:xfrm rot="10800000" flipH="1">
              <a:off x="0" y="209167"/>
              <a:ext cx="138902" cy="138903"/>
            </a:xfrm>
            <a:prstGeom prst="ellipse">
              <a:avLst/>
            </a:prstGeom>
            <a:solidFill>
              <a:srgbClr val="FFFFFF"/>
            </a:solidFill>
            <a:ln w="25400" cap="flat">
              <a:solidFill>
                <a:schemeClr val="accent3">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21" name="Shape 4261">
              <a:extLst>
                <a:ext uri="{FF2B5EF4-FFF2-40B4-BE49-F238E27FC236}">
                  <a16:creationId xmlns:a16="http://schemas.microsoft.com/office/drawing/2014/main" id="{7D7DAC6F-ACE4-4857-AD97-1A3B22DC82EF}"/>
                </a:ext>
              </a:extLst>
            </p:cNvPr>
            <p:cNvSpPr/>
            <p:nvPr/>
          </p:nvSpPr>
          <p:spPr>
            <a:xfrm rot="10800000" flipH="1">
              <a:off x="107860" y="339063"/>
              <a:ext cx="85596" cy="85596"/>
            </a:xfrm>
            <a:prstGeom prst="ellipse">
              <a:avLst/>
            </a:prstGeom>
            <a:solidFill>
              <a:srgbClr val="FFFFFF"/>
            </a:solidFill>
            <a:ln w="25400" cap="flat">
              <a:solidFill>
                <a:schemeClr val="accent3">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grpSp>
      <p:grpSp>
        <p:nvGrpSpPr>
          <p:cNvPr id="22" name="Group 4262">
            <a:extLst>
              <a:ext uri="{FF2B5EF4-FFF2-40B4-BE49-F238E27FC236}">
                <a16:creationId xmlns:a16="http://schemas.microsoft.com/office/drawing/2014/main" id="{B096EA39-C372-448B-A24B-4CCC1274DE06}"/>
              </a:ext>
            </a:extLst>
          </p:cNvPr>
          <p:cNvGrpSpPr/>
          <p:nvPr/>
        </p:nvGrpSpPr>
        <p:grpSpPr>
          <a:xfrm>
            <a:off x="7075654" y="3496002"/>
            <a:ext cx="281644" cy="507878"/>
            <a:chOff x="0" y="0"/>
            <a:chExt cx="235493" cy="424658"/>
          </a:xfrm>
        </p:grpSpPr>
        <p:sp>
          <p:nvSpPr>
            <p:cNvPr id="23" name="Shape 4258">
              <a:extLst>
                <a:ext uri="{FF2B5EF4-FFF2-40B4-BE49-F238E27FC236}">
                  <a16:creationId xmlns:a16="http://schemas.microsoft.com/office/drawing/2014/main" id="{EC15530D-7ACE-4C2A-A7EE-F8DBA8CE02D5}"/>
                </a:ext>
              </a:extLst>
            </p:cNvPr>
            <p:cNvSpPr/>
            <p:nvPr/>
          </p:nvSpPr>
          <p:spPr>
            <a:xfrm rot="10800000" flipH="1">
              <a:off x="17932" y="-1"/>
              <a:ext cx="138903" cy="138903"/>
            </a:xfrm>
            <a:prstGeom prst="ellipse">
              <a:avLst/>
            </a:prstGeom>
            <a:solidFill>
              <a:srgbClr val="FFFFFF"/>
            </a:solidFill>
            <a:ln w="25400" cap="flat">
              <a:solidFill>
                <a:schemeClr val="accent2">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24" name="Shape 4259">
              <a:extLst>
                <a:ext uri="{FF2B5EF4-FFF2-40B4-BE49-F238E27FC236}">
                  <a16:creationId xmlns:a16="http://schemas.microsoft.com/office/drawing/2014/main" id="{EA02204A-E372-4D81-B674-E9CF1A317997}"/>
                </a:ext>
              </a:extLst>
            </p:cNvPr>
            <p:cNvSpPr/>
            <p:nvPr/>
          </p:nvSpPr>
          <p:spPr>
            <a:xfrm rot="10800000" flipH="1">
              <a:off x="132585" y="134637"/>
              <a:ext cx="102909" cy="102909"/>
            </a:xfrm>
            <a:prstGeom prst="ellipse">
              <a:avLst/>
            </a:prstGeom>
            <a:solidFill>
              <a:srgbClr val="FFFFFF"/>
            </a:solidFill>
            <a:ln w="25400" cap="flat">
              <a:solidFill>
                <a:schemeClr val="accent2">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25" name="Shape 4260">
              <a:extLst>
                <a:ext uri="{FF2B5EF4-FFF2-40B4-BE49-F238E27FC236}">
                  <a16:creationId xmlns:a16="http://schemas.microsoft.com/office/drawing/2014/main" id="{06D6DC66-8FF1-466D-8DEC-31F9BBCF6CCB}"/>
                </a:ext>
              </a:extLst>
            </p:cNvPr>
            <p:cNvSpPr/>
            <p:nvPr/>
          </p:nvSpPr>
          <p:spPr>
            <a:xfrm rot="10800000" flipH="1">
              <a:off x="0" y="209167"/>
              <a:ext cx="138902" cy="138903"/>
            </a:xfrm>
            <a:prstGeom prst="ellipse">
              <a:avLst/>
            </a:prstGeom>
            <a:solidFill>
              <a:srgbClr val="FFFFFF"/>
            </a:solidFill>
            <a:ln w="25400" cap="flat">
              <a:solidFill>
                <a:schemeClr val="accent2">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sp>
          <p:nvSpPr>
            <p:cNvPr id="26" name="Shape 4261">
              <a:extLst>
                <a:ext uri="{FF2B5EF4-FFF2-40B4-BE49-F238E27FC236}">
                  <a16:creationId xmlns:a16="http://schemas.microsoft.com/office/drawing/2014/main" id="{9346C469-89E9-40CC-B10B-727837BE1217}"/>
                </a:ext>
              </a:extLst>
            </p:cNvPr>
            <p:cNvSpPr/>
            <p:nvPr/>
          </p:nvSpPr>
          <p:spPr>
            <a:xfrm rot="10800000" flipH="1">
              <a:off x="107860" y="339063"/>
              <a:ext cx="85596" cy="85596"/>
            </a:xfrm>
            <a:prstGeom prst="ellipse">
              <a:avLst/>
            </a:prstGeom>
            <a:solidFill>
              <a:srgbClr val="FFFFFF"/>
            </a:solidFill>
            <a:ln w="25400" cap="flat">
              <a:solidFill>
                <a:schemeClr val="accent2">
                  <a:alpha val="73000"/>
                </a:schemeClr>
              </a:solidFill>
              <a:prstDash val="solid"/>
              <a:miter lim="400000"/>
            </a:ln>
            <a:effectLst/>
          </p:spPr>
          <p:txBody>
            <a:bodyPr wrap="square" lIns="34289" tIns="34289" rIns="34289" bIns="34289" numCol="1" anchor="ctr">
              <a:noAutofit/>
            </a:bodyPr>
            <a:lstStyle/>
            <a:p>
              <a:pPr>
                <a:defRPr sz="3100" b="1">
                  <a:latin typeface="Helvetica"/>
                  <a:ea typeface="Helvetica"/>
                  <a:cs typeface="Helvetica"/>
                  <a:sym typeface="Helvetica"/>
                </a:defRPr>
              </a:pPr>
              <a:endParaRPr sz="2325"/>
            </a:p>
          </p:txBody>
        </p:sp>
      </p:grpSp>
      <p:sp>
        <p:nvSpPr>
          <p:cNvPr id="27" name="TextBox 12">
            <a:extLst>
              <a:ext uri="{FF2B5EF4-FFF2-40B4-BE49-F238E27FC236}">
                <a16:creationId xmlns:a16="http://schemas.microsoft.com/office/drawing/2014/main" id="{2B65D621-6F46-4085-9B32-0BF9A17425B1}"/>
              </a:ext>
            </a:extLst>
          </p:cNvPr>
          <p:cNvSpPr txBox="1"/>
          <p:nvPr/>
        </p:nvSpPr>
        <p:spPr>
          <a:xfrm>
            <a:off x="4610729" y="2134628"/>
            <a:ext cx="901209" cy="584775"/>
          </a:xfrm>
          <a:prstGeom prst="rect">
            <a:avLst/>
          </a:prstGeom>
          <a:noFill/>
        </p:spPr>
        <p:txBody>
          <a:bodyPr wrap="none" rtlCol="0" anchor="ctr">
            <a:spAutoFit/>
          </a:bodyPr>
          <a:lstStyle/>
          <a:p>
            <a:pPr algn="ctr"/>
            <a:r>
              <a:rPr lang="en-US" sz="3200" b="1" dirty="0"/>
              <a:t>50%</a:t>
            </a:r>
          </a:p>
        </p:txBody>
      </p:sp>
      <p:sp>
        <p:nvSpPr>
          <p:cNvPr id="28" name="TextBox 125">
            <a:extLst>
              <a:ext uri="{FF2B5EF4-FFF2-40B4-BE49-F238E27FC236}">
                <a16:creationId xmlns:a16="http://schemas.microsoft.com/office/drawing/2014/main" id="{B5C63D33-02A0-4F35-945D-337068C8F92B}"/>
              </a:ext>
            </a:extLst>
          </p:cNvPr>
          <p:cNvSpPr txBox="1"/>
          <p:nvPr/>
        </p:nvSpPr>
        <p:spPr>
          <a:xfrm>
            <a:off x="6765872" y="2134628"/>
            <a:ext cx="901209" cy="584775"/>
          </a:xfrm>
          <a:prstGeom prst="rect">
            <a:avLst/>
          </a:prstGeom>
          <a:noFill/>
        </p:spPr>
        <p:txBody>
          <a:bodyPr wrap="none" rtlCol="0" anchor="ctr">
            <a:spAutoFit/>
          </a:bodyPr>
          <a:lstStyle/>
          <a:p>
            <a:pPr algn="ctr"/>
            <a:r>
              <a:rPr lang="en-US" sz="3200" b="1" dirty="0"/>
              <a:t>50%</a:t>
            </a:r>
          </a:p>
        </p:txBody>
      </p:sp>
      <p:sp>
        <p:nvSpPr>
          <p:cNvPr id="29" name="TextBox 130">
            <a:extLst>
              <a:ext uri="{FF2B5EF4-FFF2-40B4-BE49-F238E27FC236}">
                <a16:creationId xmlns:a16="http://schemas.microsoft.com/office/drawing/2014/main" id="{BC08FE51-6D6C-4880-8C62-E71781263E46}"/>
              </a:ext>
            </a:extLst>
          </p:cNvPr>
          <p:cNvSpPr txBox="1"/>
          <p:nvPr/>
        </p:nvSpPr>
        <p:spPr>
          <a:xfrm>
            <a:off x="8096649" y="3326455"/>
            <a:ext cx="2911868" cy="415498"/>
          </a:xfrm>
          <a:prstGeom prst="rect">
            <a:avLst/>
          </a:prstGeom>
          <a:noFill/>
        </p:spPr>
        <p:txBody>
          <a:bodyPr wrap="square" lIns="0" rtlCol="0" anchor="ctr">
            <a:spAutoFit/>
          </a:bodyPr>
          <a:lstStyle/>
          <a:p>
            <a:pPr algn="ctr"/>
            <a:r>
              <a:rPr lang="en-US" sz="2100" b="1" dirty="0"/>
              <a:t>DGII</a:t>
            </a:r>
          </a:p>
        </p:txBody>
      </p:sp>
      <p:sp>
        <p:nvSpPr>
          <p:cNvPr id="30" name="TextBox 131">
            <a:extLst>
              <a:ext uri="{FF2B5EF4-FFF2-40B4-BE49-F238E27FC236}">
                <a16:creationId xmlns:a16="http://schemas.microsoft.com/office/drawing/2014/main" id="{009CE3BB-82D5-48EA-B6BE-EE568D624E79}"/>
              </a:ext>
            </a:extLst>
          </p:cNvPr>
          <p:cNvSpPr txBox="1"/>
          <p:nvPr/>
        </p:nvSpPr>
        <p:spPr>
          <a:xfrm>
            <a:off x="8102494" y="3737865"/>
            <a:ext cx="2911869" cy="1938992"/>
          </a:xfrm>
          <a:prstGeom prst="rect">
            <a:avLst/>
          </a:prstGeom>
          <a:noFill/>
        </p:spPr>
        <p:txBody>
          <a:bodyPr wrap="square" lIns="0" rIns="0" rtlCol="0" anchor="t">
            <a:spAutoFit/>
          </a:bodyPr>
          <a:lstStyle/>
          <a:p>
            <a:pPr algn="just"/>
            <a:r>
              <a:rPr lang="es-ES" sz="2000" dirty="0">
                <a:solidFill>
                  <a:srgbClr val="002060"/>
                </a:solidFill>
              </a:rPr>
              <a:t>Corresponde a la Administración Tributaria comprobar la existencia de hechos no declarados y que hayan sido imputados al contribuyente </a:t>
            </a:r>
            <a:endParaRPr lang="en-US" sz="2000" dirty="0">
              <a:solidFill>
                <a:srgbClr val="002060"/>
              </a:solidFill>
            </a:endParaRPr>
          </a:p>
        </p:txBody>
      </p:sp>
      <p:sp>
        <p:nvSpPr>
          <p:cNvPr id="31" name="TextBox 132">
            <a:extLst>
              <a:ext uri="{FF2B5EF4-FFF2-40B4-BE49-F238E27FC236}">
                <a16:creationId xmlns:a16="http://schemas.microsoft.com/office/drawing/2014/main" id="{43C75181-12C8-4F34-994E-26F4371BEBBD}"/>
              </a:ext>
            </a:extLst>
          </p:cNvPr>
          <p:cNvSpPr txBox="1"/>
          <p:nvPr/>
        </p:nvSpPr>
        <p:spPr>
          <a:xfrm>
            <a:off x="1177635" y="3326455"/>
            <a:ext cx="2999002" cy="415498"/>
          </a:xfrm>
          <a:prstGeom prst="rect">
            <a:avLst/>
          </a:prstGeom>
          <a:noFill/>
        </p:spPr>
        <p:txBody>
          <a:bodyPr wrap="square" lIns="0" rtlCol="0" anchor="ctr">
            <a:spAutoFit/>
          </a:bodyPr>
          <a:lstStyle/>
          <a:p>
            <a:pPr algn="ctr"/>
            <a:r>
              <a:rPr lang="en-US" sz="2100" b="1" dirty="0" err="1"/>
              <a:t>Contribuyente</a:t>
            </a:r>
            <a:endParaRPr lang="en-US" sz="2100" b="1" dirty="0"/>
          </a:p>
        </p:txBody>
      </p:sp>
      <p:sp>
        <p:nvSpPr>
          <p:cNvPr id="32" name="TextBox 133">
            <a:extLst>
              <a:ext uri="{FF2B5EF4-FFF2-40B4-BE49-F238E27FC236}">
                <a16:creationId xmlns:a16="http://schemas.microsoft.com/office/drawing/2014/main" id="{725449B0-BD3D-4964-BA0D-0DBDB07CFFA5}"/>
              </a:ext>
            </a:extLst>
          </p:cNvPr>
          <p:cNvSpPr txBox="1"/>
          <p:nvPr/>
        </p:nvSpPr>
        <p:spPr>
          <a:xfrm>
            <a:off x="1177636" y="3737865"/>
            <a:ext cx="2999002" cy="1938992"/>
          </a:xfrm>
          <a:prstGeom prst="rect">
            <a:avLst/>
          </a:prstGeom>
          <a:noFill/>
        </p:spPr>
        <p:txBody>
          <a:bodyPr wrap="square" lIns="0" rIns="0" rtlCol="0" anchor="t">
            <a:spAutoFit/>
          </a:bodyPr>
          <a:lstStyle/>
          <a:p>
            <a:pPr algn="just"/>
            <a:r>
              <a:rPr lang="es-ES" sz="2000" dirty="0">
                <a:solidFill>
                  <a:srgbClr val="002060"/>
                </a:solidFill>
              </a:rPr>
              <a:t>Corresponde al sujeto pasivo o responsable comprobar la existencia de los hechos declarados y en general de todos aquellos hechos que alegue en su favor </a:t>
            </a:r>
            <a:r>
              <a:rPr lang="en-US" sz="2000" dirty="0">
                <a:solidFill>
                  <a:srgbClr val="002060"/>
                </a:solidFill>
              </a:rPr>
              <a:t>. </a:t>
            </a:r>
          </a:p>
        </p:txBody>
      </p:sp>
      <p:sp>
        <p:nvSpPr>
          <p:cNvPr id="33" name="Rectángulo 32">
            <a:extLst>
              <a:ext uri="{FF2B5EF4-FFF2-40B4-BE49-F238E27FC236}">
                <a16:creationId xmlns:a16="http://schemas.microsoft.com/office/drawing/2014/main" id="{F8CDE5AE-D1C7-4516-9910-93BE79348919}"/>
              </a:ext>
            </a:extLst>
          </p:cNvPr>
          <p:cNvSpPr/>
          <p:nvPr/>
        </p:nvSpPr>
        <p:spPr>
          <a:xfrm>
            <a:off x="4682067" y="1426981"/>
            <a:ext cx="2744662" cy="461665"/>
          </a:xfrm>
          <a:prstGeom prst="rect">
            <a:avLst/>
          </a:prstGeom>
        </p:spPr>
        <p:txBody>
          <a:bodyPr wrap="none">
            <a:spAutoFit/>
          </a:bodyPr>
          <a:lstStyle/>
          <a:p>
            <a:pPr algn="just"/>
            <a:r>
              <a:rPr lang="es-ES" sz="2400" b="1" dirty="0">
                <a:solidFill>
                  <a:srgbClr val="002060"/>
                </a:solidFill>
                <a:latin typeface="Tahoma" panose="020B0604030504040204" pitchFamily="34" charset="0"/>
              </a:rPr>
              <a:t>Artículo 203 C.T.</a:t>
            </a:r>
          </a:p>
        </p:txBody>
      </p:sp>
    </p:spTree>
    <p:extLst>
      <p:ext uri="{BB962C8B-B14F-4D97-AF65-F5344CB8AC3E}">
        <p14:creationId xmlns:p14="http://schemas.microsoft.com/office/powerpoint/2010/main" val="7508941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618_TF66873322" id="{E89D1718-2B74-40D5-9507-E971624D79C8}" vid="{DCF095DE-5B42-4E34-9B17-03830E949CC5}"/>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8591</TotalTime>
  <Words>3178</Words>
  <Application>Microsoft Office PowerPoint</Application>
  <PresentationFormat>Panorámica</PresentationFormat>
  <Paragraphs>311</Paragraphs>
  <Slides>43</Slides>
  <Notes>19</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43</vt:i4>
      </vt:variant>
    </vt:vector>
  </HeadingPairs>
  <TitlesOfParts>
    <vt:vector size="56" baseType="lpstr">
      <vt:lpstr>Arial</vt:lpstr>
      <vt:lpstr>Calibri</vt:lpstr>
      <vt:lpstr>Calibri Light</vt:lpstr>
      <vt:lpstr>Cooper Black</vt:lpstr>
      <vt:lpstr>Corbel</vt:lpstr>
      <vt:lpstr>Gabriola</vt:lpstr>
      <vt:lpstr>Helvetica</vt:lpstr>
      <vt:lpstr>Museo Sans 900</vt:lpstr>
      <vt:lpstr>Tahoma</vt:lpstr>
      <vt:lpstr>Times New Roman</vt:lpstr>
      <vt:lpstr>Wingdings</vt:lpstr>
      <vt:lpstr>Tema de Office</vt:lpstr>
      <vt:lpstr>1_Tema de Office</vt:lpstr>
      <vt:lpstr>Presentación de PowerPoint</vt:lpstr>
      <vt:lpstr>Presentación de PowerPoint</vt:lpstr>
      <vt:lpstr>Presentación de PowerPoint</vt:lpstr>
      <vt:lpstr>INTRODUCCIÓN</vt:lpstr>
      <vt:lpstr>CONCEPTO JURÍDICO Y NATURALEZA</vt:lpstr>
      <vt:lpstr>OBJETIVO DE LAS PRESUNCIONES EN MATERIA FISCAL</vt:lpstr>
      <vt:lpstr>TIPOS DE PRESUNCIONES</vt:lpstr>
      <vt:lpstr>Presentación de PowerPoint</vt:lpstr>
      <vt:lpstr>CARGA DE LA PRUEBA</vt:lpstr>
      <vt:lpstr>PRESUNCIÓN LEGAL  BASE ESTIMATIVA, INDICIAL O PRESUNTA  ART. 189 C.T.</vt:lpstr>
      <vt:lpstr>OBLIGACIONES FORMALES RESPECTO DE LOS INVENTARIOS</vt:lpstr>
      <vt:lpstr>Presentación de PowerPoint</vt:lpstr>
      <vt:lpstr>“INVENTARIOS” – TIENE VARIAS OBLIGACIONES  [ARTS 227 CT]</vt:lpstr>
      <vt:lpstr> “OBLIGACIONES A CUMPLIR RELACIONADAS CON INVENTARIOS”  [ART 142 DEL CÓDIGO TRIBUTARIO]</vt:lpstr>
      <vt:lpstr>Presentación de PowerPoint</vt:lpstr>
      <vt:lpstr>Presentación de PowerPoint</vt:lpstr>
      <vt:lpstr>Presentación de PowerPoint</vt:lpstr>
      <vt:lpstr>Presentación de PowerPoint</vt:lpstr>
      <vt:lpstr>“SUJETOS OBLIGADOS”  [ART 142 DEL CÓDIGO TRIBUTARIO]</vt:lpstr>
      <vt:lpstr>REQUISITOS DE FORMA DEL  REGISTRO DE CONTROL DE INVENTARIOS</vt:lpstr>
      <vt:lpstr>Presentación de PowerPoint</vt:lpstr>
      <vt:lpstr>SACIONES POR INCUMPLIMIENTO [ART 243 DEL CÓDIGO TRIBUTARIO]</vt:lpstr>
      <vt:lpstr>Presentación de PowerPoint</vt:lpstr>
      <vt:lpstr>Presentación de PowerPoint</vt:lpstr>
      <vt:lpstr>PRESUNCIONES  FUNDADAS EN INVENTARIOS</vt:lpstr>
      <vt:lpstr>Presentación de PowerPoint</vt:lpstr>
      <vt:lpstr>FALTANTES  DE  INVENTARIO</vt:lpstr>
      <vt:lpstr>Presentación de PowerPoint</vt:lpstr>
      <vt:lpstr>Presentación de PowerPoint</vt:lpstr>
      <vt:lpstr>Presentación de PowerPoint</vt:lpstr>
      <vt:lpstr>Presentación de PowerPoint</vt:lpstr>
      <vt:lpstr>Presentación de PowerPoint</vt:lpstr>
      <vt:lpstr>Presentación de PowerPoint</vt:lpstr>
      <vt:lpstr>SOBRANTES DE  INVENTARIO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Carlos Alfredo Funes Flores</cp:lastModifiedBy>
  <cp:revision>111</cp:revision>
  <dcterms:created xsi:type="dcterms:W3CDTF">2020-08-17T23:35:56Z</dcterms:created>
  <dcterms:modified xsi:type="dcterms:W3CDTF">2023-11-16T14:38:13Z</dcterms:modified>
</cp:coreProperties>
</file>