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62" r:id="rId5"/>
    <p:sldId id="266" r:id="rId6"/>
    <p:sldId id="263" r:id="rId7"/>
    <p:sldId id="265" r:id="rId8"/>
    <p:sldId id="264" r:id="rId9"/>
    <p:sldId id="259" r:id="rId10"/>
    <p:sldId id="267" r:id="rId11"/>
    <p:sldId id="260" r:id="rId12"/>
    <p:sldId id="268" r:id="rId13"/>
    <p:sldId id="270" r:id="rId14"/>
    <p:sldId id="269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ugenio tevez" initials="et" lastIdx="1" clrIdx="0">
    <p:extLst>
      <p:ext uri="{19B8F6BF-5375-455C-9EA6-DF929625EA0E}">
        <p15:presenceInfo xmlns:p15="http://schemas.microsoft.com/office/powerpoint/2012/main" userId="9baec28740e5eb6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4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16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85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33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38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81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31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0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65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99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58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949C4-5E5D-49BF-93BF-01BC76DFF3BA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E738E83-9AF4-4373-88FE-FBCFE4004AF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60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pruEba%20idonea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9370AD-5A85-4ABE-B2D5-6A8E3C022E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SV" sz="4800" dirty="0"/>
              <a:t>DEDUCCIONES EN LA LISR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385939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0D964-FF84-4637-92F5-473A5847C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389" y="2620619"/>
            <a:ext cx="9521221" cy="2091081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/>
              <a:t>En octubre de 1999, se aprueba la reforma a la  lISR, en particular el art. 29-a</a:t>
            </a:r>
            <a:br>
              <a:rPr lang="es-SV" dirty="0"/>
            </a:br>
            <a:br>
              <a:rPr lang="es-SV" dirty="0"/>
            </a:br>
            <a:r>
              <a:rPr lang="es-SV" dirty="0"/>
              <a:t>en diciembre DEL  2004, OTRAS REFORMAS IMPORTES, LA DEDUCCIONES A </a:t>
            </a:r>
            <a:r>
              <a:rPr lang="es-SV" dirty="0" err="1"/>
              <a:t>INSTI</a:t>
            </a:r>
            <a:r>
              <a:rPr lang="es-SV" dirty="0"/>
              <a:t>. DEL ART. 6 LISR </a:t>
            </a:r>
            <a:endParaRPr lang="es-MX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90952758-D68A-409C-A915-823B4E17613F}"/>
              </a:ext>
            </a:extLst>
          </p:cNvPr>
          <p:cNvSpPr txBox="1">
            <a:spLocks/>
          </p:cNvSpPr>
          <p:nvPr/>
        </p:nvSpPr>
        <p:spPr>
          <a:xfrm>
            <a:off x="1922225" y="764178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/>
              <a:t>Principales reformas a </a:t>
            </a:r>
            <a:r>
              <a:rPr lang="es-SV" b="1" dirty="0" err="1"/>
              <a:t>lisr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64788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52758-D68A-409C-A915-823B4E17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225" y="764178"/>
            <a:ext cx="9603275" cy="1049235"/>
          </a:xfrm>
        </p:spPr>
        <p:txBody>
          <a:bodyPr/>
          <a:lstStyle/>
          <a:p>
            <a:r>
              <a:rPr lang="es-SV" b="1" dirty="0"/>
              <a:t>Costos  y gastos no deducibles </a:t>
            </a:r>
            <a:endParaRPr lang="es-MX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35C519-DAA4-41C2-9042-60DEDD561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SV" sz="2800" b="1" dirty="0"/>
              <a:t>Con  base a la LISR, C. Tributario y la Jurisprudencia.</a:t>
            </a:r>
            <a:endParaRPr lang="es-SV" sz="3400" b="1" dirty="0"/>
          </a:p>
          <a:p>
            <a:pPr marL="514350" indent="-514350">
              <a:buFont typeface="+mj-lt"/>
              <a:buAutoNum type="arabicPeriod"/>
            </a:pPr>
            <a:r>
              <a:rPr lang="es-SV" sz="3400" dirty="0"/>
              <a:t>Los necesarios (indispensable) para la fuente generadora de ingresos</a:t>
            </a:r>
          </a:p>
          <a:p>
            <a:pPr marL="514350" indent="-514350">
              <a:buFont typeface="+mj-lt"/>
              <a:buAutoNum type="arabicPeriod"/>
            </a:pPr>
            <a:r>
              <a:rPr lang="es-SV" sz="3400" dirty="0"/>
              <a:t>Aquellos no documentados:</a:t>
            </a:r>
          </a:p>
          <a:p>
            <a:pPr marL="0" indent="0">
              <a:buNone/>
            </a:pPr>
            <a:r>
              <a:rPr lang="es-SV" sz="3400" dirty="0"/>
              <a:t>         -  En el Salvador cumplan con lo que establece la Ley de IVA</a:t>
            </a:r>
          </a:p>
          <a:p>
            <a:pPr marL="0" indent="0">
              <a:buNone/>
            </a:pPr>
            <a:r>
              <a:rPr lang="es-SV" sz="3400" dirty="0"/>
              <a:t>         - En el extranjero, ejemplos que la factura esté a nombre del Contribuyente, que cumpla con los requisitos que ese país exija art. 206 CT y 334 CPCM </a:t>
            </a:r>
            <a:r>
              <a:rPr lang="es-SV" sz="3400" dirty="0" err="1">
                <a:hlinkClick r:id="rId2" action="ppaction://hlinkfile"/>
              </a:rPr>
              <a:t>pruEba</a:t>
            </a:r>
            <a:r>
              <a:rPr lang="es-SV" sz="3400" dirty="0">
                <a:hlinkClick r:id="rId2" action="ppaction://hlinkfile"/>
              </a:rPr>
              <a:t> idonea.docx</a:t>
            </a:r>
            <a:endParaRPr lang="es-SV" sz="3400" dirty="0"/>
          </a:p>
          <a:p>
            <a:pPr marL="0" indent="0">
              <a:buNone/>
            </a:pPr>
            <a:endParaRPr lang="es-SV" sz="3400" dirty="0"/>
          </a:p>
        </p:txBody>
      </p:sp>
    </p:spTree>
    <p:extLst>
      <p:ext uri="{BB962C8B-B14F-4D97-AF65-F5344CB8AC3E}">
        <p14:creationId xmlns:p14="http://schemas.microsoft.com/office/powerpoint/2010/main" val="123652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52758-D68A-409C-A915-823B4E17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225" y="764178"/>
            <a:ext cx="9603275" cy="1049235"/>
          </a:xfrm>
        </p:spPr>
        <p:txBody>
          <a:bodyPr/>
          <a:lstStyle/>
          <a:p>
            <a:r>
              <a:rPr lang="es-SV" b="1" dirty="0"/>
              <a:t>Costos  y gastos no deducibles </a:t>
            </a:r>
            <a:endParaRPr lang="es-MX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35C519-DAA4-41C2-9042-60DEDD561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SV" sz="2800" b="1" dirty="0"/>
              <a:t>Con  base a la LISR, C. Tributario y la Jurisprudencia.</a:t>
            </a:r>
            <a:r>
              <a:rPr lang="es-SV" sz="2800" dirty="0"/>
              <a:t> </a:t>
            </a:r>
          </a:p>
          <a:p>
            <a:pPr marL="0" indent="0">
              <a:buNone/>
            </a:pPr>
            <a:r>
              <a:rPr lang="es-SV" sz="2800" dirty="0">
                <a:solidFill>
                  <a:srgbClr val="FF0000"/>
                </a:solidFill>
              </a:rPr>
              <a:t>3. </a:t>
            </a:r>
            <a:r>
              <a:rPr lang="es-SV" sz="2800" dirty="0"/>
              <a:t>Los no registrados </a:t>
            </a:r>
          </a:p>
          <a:p>
            <a:pPr marL="0" indent="0">
              <a:buNone/>
            </a:pPr>
            <a:r>
              <a:rPr lang="es-SV" sz="2800" dirty="0">
                <a:solidFill>
                  <a:srgbClr val="FF0000"/>
                </a:solidFill>
              </a:rPr>
              <a:t>4. </a:t>
            </a:r>
            <a:r>
              <a:rPr lang="es-SV" sz="2800" dirty="0"/>
              <a:t>Los que no están definidos expresamente en la Ley </a:t>
            </a:r>
          </a:p>
          <a:p>
            <a:pPr marL="0" indent="0">
              <a:buNone/>
            </a:pPr>
            <a:r>
              <a:rPr lang="es-SV" sz="2800" dirty="0">
                <a:solidFill>
                  <a:srgbClr val="FF0000"/>
                </a:solidFill>
              </a:rPr>
              <a:t>5. </a:t>
            </a:r>
            <a:r>
              <a:rPr lang="es-SV" sz="2800" dirty="0"/>
              <a:t>Cuando haya pago </a:t>
            </a:r>
            <a:r>
              <a:rPr lang="es-SV" sz="2800"/>
              <a:t>de remuneraciones, </a:t>
            </a:r>
            <a:r>
              <a:rPr lang="es-SV" sz="2800" dirty="0"/>
              <a:t>que se hayan aplicado y enterado los descuentos de ley ISSS; AFP, Renta.</a:t>
            </a:r>
          </a:p>
          <a:p>
            <a:pPr marL="0" indent="0">
              <a:buNone/>
            </a:pPr>
            <a:r>
              <a:rPr lang="es-SV" sz="2800" dirty="0">
                <a:solidFill>
                  <a:srgbClr val="FF0000"/>
                </a:solidFill>
              </a:rPr>
              <a:t>6. </a:t>
            </a:r>
            <a:r>
              <a:rPr lang="es-SV" sz="2800" dirty="0"/>
              <a:t>Bancarizados </a:t>
            </a:r>
          </a:p>
          <a:p>
            <a:pPr marL="0" indent="0">
              <a:buNone/>
            </a:pPr>
            <a:r>
              <a:rPr lang="es-SV" sz="2800" i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Sentencia 441-2013 de fecha 21-08-2017</a:t>
            </a:r>
          </a:p>
          <a:p>
            <a:pPr marL="514350" indent="-514350">
              <a:buFont typeface="+mj-lt"/>
              <a:buAutoNum type="arabicPeriod"/>
            </a:pP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91517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34543-A034-4928-9FE2-42B6CE515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342420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s-SV" sz="4400" dirty="0"/>
              <a:t>Regla fundamental que  es de orden legal y de la jurisprudencia </a:t>
            </a:r>
            <a:br>
              <a:rPr lang="es-SV" dirty="0"/>
            </a:br>
            <a:endParaRPr lang="es-MX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B2FC1DE9-FC3F-46B5-9943-BA5DF7858FF4}"/>
              </a:ext>
            </a:extLst>
          </p:cNvPr>
          <p:cNvSpPr txBox="1">
            <a:spLocks/>
          </p:cNvSpPr>
          <p:nvPr/>
        </p:nvSpPr>
        <p:spPr>
          <a:xfrm>
            <a:off x="1062318" y="3079375"/>
            <a:ext cx="9543966" cy="27969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indent="450215" algn="just">
              <a:lnSpc>
                <a:spcPts val="1800"/>
              </a:lnSpc>
              <a:spcAft>
                <a:spcPts val="800"/>
              </a:spcAft>
            </a:pPr>
            <a:r>
              <a:rPr lang="es-MX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se admite la deducción de costos y </a:t>
            </a:r>
          </a:p>
          <a:p>
            <a:pPr indent="450215" algn="just">
              <a:lnSpc>
                <a:spcPts val="1800"/>
              </a:lnSpc>
              <a:spcAft>
                <a:spcPts val="800"/>
              </a:spcAft>
            </a:pPr>
            <a:endParaRPr lang="es-MX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ts val="1800"/>
              </a:lnSpc>
              <a:spcAft>
                <a:spcPts val="800"/>
              </a:spcAft>
            </a:pPr>
            <a:r>
              <a:rPr lang="es-MX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gastos que no estén  establecidos en la ley.</a:t>
            </a:r>
          </a:p>
          <a:p>
            <a:pPr indent="450215" algn="just">
              <a:lnSpc>
                <a:spcPts val="1800"/>
              </a:lnSpc>
              <a:spcAft>
                <a:spcPts val="800"/>
              </a:spcAft>
            </a:pPr>
            <a:endParaRPr lang="es-MX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ts val="18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SENTENCIAS DE 2006 Y ART. 29-A NUMERALES 11 Y 24</a:t>
            </a:r>
            <a:endParaRPr lang="es-MX" sz="1800" dirty="0">
              <a:solidFill>
                <a:schemeClr val="bg2">
                  <a:lumMod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777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52758-D68A-409C-A915-823B4E17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87" y="3149930"/>
            <a:ext cx="9603275" cy="1049235"/>
          </a:xfrm>
        </p:spPr>
        <p:txBody>
          <a:bodyPr>
            <a:noAutofit/>
          </a:bodyPr>
          <a:lstStyle/>
          <a:p>
            <a:pPr algn="ctr"/>
            <a:r>
              <a:rPr lang="es-MX" sz="7200" b="1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348518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9AB713-41BD-4BC8-9EAA-E6B50D372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228600"/>
            <a:ext cx="9603275" cy="1773959"/>
          </a:xfrm>
        </p:spPr>
        <p:txBody>
          <a:bodyPr>
            <a:normAutofit/>
          </a:bodyPr>
          <a:lstStyle/>
          <a:p>
            <a:pPr algn="ctr"/>
            <a:r>
              <a:rPr lang="es-SV" sz="4000" dirty="0"/>
              <a:t>¿PORQUE LA LISR, PERMITE DEDUCCIONES?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B43E61-E507-4288-81F5-601F8730A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02558"/>
            <a:ext cx="9603275" cy="40299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SV" sz="4000" dirty="0"/>
              <a:t>Es una manera reconocer  al contribuyente, lo invertido en la adquisición del bien o servicio, así como también todos los gastos necesarios  que incurre en la producción y entrega de estos.</a:t>
            </a:r>
          </a:p>
        </p:txBody>
      </p:sp>
    </p:spTree>
    <p:extLst>
      <p:ext uri="{BB962C8B-B14F-4D97-AF65-F5344CB8AC3E}">
        <p14:creationId xmlns:p14="http://schemas.microsoft.com/office/powerpoint/2010/main" val="330128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6CE3B-5A17-4964-BB97-86DC8836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RECONOCIMIENTO DE LOS COSTOS  Y GASTOS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3FA290-564A-4BB4-8513-0AB4C2446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SV" sz="3900" b="1" dirty="0"/>
              <a:t>             </a:t>
            </a:r>
            <a:r>
              <a:rPr lang="es-SV" sz="5100" b="1" dirty="0"/>
              <a:t>Del punto  de vista legal</a:t>
            </a:r>
          </a:p>
          <a:p>
            <a:pPr marL="0" indent="0">
              <a:buNone/>
            </a:pPr>
            <a:r>
              <a:rPr lang="es-MX" sz="4900" dirty="0"/>
              <a:t>El art. 28 del LISR… determina </a:t>
            </a:r>
            <a:r>
              <a:rPr lang="es-MX" sz="4900" b="0" i="0" kern="1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“….los costos y gastos </a:t>
            </a:r>
            <a:r>
              <a:rPr lang="es-MX" sz="4900" b="0" i="0" kern="1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necesarios</a:t>
            </a:r>
            <a:r>
              <a:rPr lang="es-MX" sz="4900" b="0" i="0" kern="1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para la producción de la renta y para la conservación de su fuente que esta ley determine….”</a:t>
            </a:r>
            <a:r>
              <a:rPr lang="es-SV" sz="4900" dirty="0"/>
              <a:t>   </a:t>
            </a:r>
          </a:p>
          <a:p>
            <a:pPr marL="0" indent="0">
              <a:buNone/>
            </a:pPr>
            <a:r>
              <a:rPr lang="es-SV" sz="4900" dirty="0">
                <a:solidFill>
                  <a:srgbClr val="FF0000"/>
                </a:solidFill>
              </a:rPr>
              <a:t>En el 2019 hubo una interpretación  auténtica  </a:t>
            </a:r>
          </a:p>
          <a:p>
            <a:pPr marL="0" indent="0">
              <a:buNone/>
            </a:pPr>
            <a:endParaRPr lang="es-SV" sz="4900" b="1" dirty="0"/>
          </a:p>
          <a:p>
            <a:endParaRPr lang="es-SV" sz="2400" b="1" dirty="0"/>
          </a:p>
          <a:p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23211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C8062-0A03-4529-AC36-3A7C8C2C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779" y="600538"/>
            <a:ext cx="9603275" cy="1049235"/>
          </a:xfrm>
        </p:spPr>
        <p:txBody>
          <a:bodyPr/>
          <a:lstStyle/>
          <a:p>
            <a:pPr algn="ctr"/>
            <a:r>
              <a:rPr lang="es-MX" b="1" dirty="0"/>
              <a:t>RECONOCIMIENTO DE LOS COSTOS Y GASTOS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A81E04-558B-4ADB-8573-4D760BCD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2044700"/>
            <a:ext cx="11315699" cy="4018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SV" sz="3200" b="1" dirty="0"/>
              <a:t>     Del punto de vista de la Jurisprudencia.</a:t>
            </a:r>
          </a:p>
          <a:p>
            <a:pPr marL="0" indent="0">
              <a:buNone/>
            </a:pPr>
            <a:r>
              <a:rPr lang="es-SV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Originarse de un desembolso real, es decir, debe existir una erogación </a:t>
            </a:r>
            <a:r>
              <a:rPr lang="es-SV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lo represente que sea materialmente comprobable; b) Estar debidamente documentado, lo cual implica que el documento probatorio que </a:t>
            </a:r>
            <a:r>
              <a:rPr lang="es-SV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respalda el costo o gasto debe ser idóneo legalmente y no cualquier documento; </a:t>
            </a:r>
            <a:endParaRPr lang="es-SV" sz="3600" b="1" dirty="0"/>
          </a:p>
          <a:p>
            <a:pPr marL="0" indent="0">
              <a:buNone/>
            </a:pP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64736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C8062-0A03-4529-AC36-3A7C8C2C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506409"/>
            <a:ext cx="9603275" cy="1049235"/>
          </a:xfrm>
        </p:spPr>
        <p:txBody>
          <a:bodyPr/>
          <a:lstStyle/>
          <a:p>
            <a:pPr algn="ctr"/>
            <a:r>
              <a:rPr lang="es-MX" b="1" dirty="0"/>
              <a:t>RECONOCIMIENTO DE LOS COSTOS Y GASTOS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A81E04-558B-4ADB-8573-4D760BCD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2044700"/>
            <a:ext cx="11315699" cy="4018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SV" sz="3200" b="1" dirty="0"/>
              <a:t>     Del punto de vista de la Jurisprudencia.</a:t>
            </a:r>
          </a:p>
          <a:p>
            <a:pPr marL="0" indent="0">
              <a:buNone/>
            </a:pPr>
            <a:r>
              <a:rPr lang="es-SV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Ser necesario para la producción de la renta y para la conservación de su fuente; y d) Estar debidamente registrado contablemente. Si cualquiera de esos requisitos se encuentra ausente, el costo o gasto se torna no deducible.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78023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C8062-0A03-4529-AC36-3A7C8C2C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1" y="794825"/>
            <a:ext cx="9603275" cy="1049235"/>
          </a:xfrm>
        </p:spPr>
        <p:txBody>
          <a:bodyPr/>
          <a:lstStyle/>
          <a:p>
            <a:pPr algn="ctr"/>
            <a:r>
              <a:rPr lang="es-ES" b="1" dirty="0"/>
              <a:t>Clasificación DE LAS DEDUCCIONES</a:t>
            </a:r>
            <a:endParaRPr lang="es-MX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A81E04-558B-4ADB-8573-4D760BCD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625" y="2015732"/>
            <a:ext cx="8901952" cy="40474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SV" sz="16000" b="1" dirty="0"/>
              <a:t>     DIRECTOS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0000" b="1" dirty="0"/>
              <a:t>Fletes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0000" b="1" dirty="0"/>
              <a:t>Costo de adquisición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0000" b="1" dirty="0"/>
              <a:t> Propaganda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0000" b="1" dirty="0"/>
              <a:t> Salarios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0000" b="1" dirty="0"/>
              <a:t>Combustible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0000" b="1" dirty="0"/>
              <a:t>Los agropecuarios </a:t>
            </a:r>
          </a:p>
          <a:p>
            <a:pPr marL="0" indent="0">
              <a:buNone/>
            </a:pP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407983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C8062-0A03-4529-AC36-3A7C8C2C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120" y="452621"/>
            <a:ext cx="9603275" cy="1049235"/>
          </a:xfrm>
        </p:spPr>
        <p:txBody>
          <a:bodyPr/>
          <a:lstStyle/>
          <a:p>
            <a:pPr algn="ctr"/>
            <a:r>
              <a:rPr lang="es-ES" b="1" dirty="0"/>
              <a:t>Clasificación de las deducciones</a:t>
            </a:r>
            <a:endParaRPr lang="es-MX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A81E04-558B-4ADB-8573-4D760BCD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282" y="2015732"/>
            <a:ext cx="9603275" cy="40474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SV" sz="16000" b="1" dirty="0"/>
              <a:t>     INDIRECTOS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1200" b="1" dirty="0"/>
              <a:t>Arrendamientos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1200" b="1" dirty="0"/>
              <a:t>Primas de seguros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1200" b="1" dirty="0"/>
              <a:t> pagos de Tributos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1200" b="1" dirty="0"/>
              <a:t> Mejoras /mantenimientos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1200" b="1" dirty="0"/>
              <a:t>Pago viáticos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SV" sz="11200" b="1" dirty="0"/>
              <a:t>Pago de intereses</a:t>
            </a:r>
            <a:r>
              <a:rPr lang="es-SV" sz="3600" b="1" dirty="0"/>
              <a:t> </a:t>
            </a:r>
          </a:p>
          <a:p>
            <a:pPr marL="0" indent="0">
              <a:buNone/>
            </a:pP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54555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0D964-FF84-4637-92F5-473A5847C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491177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s-SV" sz="4400" b="1" dirty="0"/>
              <a:t>Principales Costos  y gastos no deducibles según la </a:t>
            </a:r>
            <a:r>
              <a:rPr lang="es-SV" sz="4400" b="1" dirty="0" err="1"/>
              <a:t>lisr</a:t>
            </a:r>
            <a:br>
              <a:rPr lang="es-SV" dirty="0"/>
            </a:br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CE54672-0B88-430A-951F-97B7783ED9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336" y="2544565"/>
            <a:ext cx="4951827" cy="2773023"/>
          </a:xfrm>
        </p:spPr>
      </p:pic>
    </p:spTree>
    <p:extLst>
      <p:ext uri="{BB962C8B-B14F-4D97-AF65-F5344CB8AC3E}">
        <p14:creationId xmlns:p14="http://schemas.microsoft.com/office/powerpoint/2010/main" val="343125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0D964-FF84-4637-92F5-473A5847C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389" y="2620619"/>
            <a:ext cx="9521221" cy="2091081"/>
          </a:xfrm>
        </p:spPr>
        <p:txBody>
          <a:bodyPr>
            <a:normAutofit fontScale="90000"/>
          </a:bodyPr>
          <a:lstStyle/>
          <a:p>
            <a:pPr algn="ctr"/>
            <a:r>
              <a:rPr lang="es-SV" sz="4400" b="1" dirty="0"/>
              <a:t>Principales Costos  y gastos no deducibles según la </a:t>
            </a:r>
            <a:r>
              <a:rPr lang="es-SV" sz="4400" b="1" dirty="0" err="1"/>
              <a:t>lisr</a:t>
            </a:r>
            <a:br>
              <a:rPr lang="es-SV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524544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1943</TotalTime>
  <Words>517</Words>
  <Application>Microsoft Office PowerPoint</Application>
  <PresentationFormat>Panorámica</PresentationFormat>
  <Paragraphs>55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Baskerville Old Face</vt:lpstr>
      <vt:lpstr>Calibri</vt:lpstr>
      <vt:lpstr>Gill Sans MT</vt:lpstr>
      <vt:lpstr>Tahoma</vt:lpstr>
      <vt:lpstr>Times New Roman</vt:lpstr>
      <vt:lpstr>Wingdings</vt:lpstr>
      <vt:lpstr>Galería</vt:lpstr>
      <vt:lpstr>DEDUCCIONES EN LA LISR</vt:lpstr>
      <vt:lpstr>¿PORQUE LA LISR, PERMITE DEDUCCIONES?</vt:lpstr>
      <vt:lpstr>RECONOCIMIENTO DE LOS COSTOS  Y GASTOS</vt:lpstr>
      <vt:lpstr>RECONOCIMIENTO DE LOS COSTOS Y GASTOS</vt:lpstr>
      <vt:lpstr>RECONOCIMIENTO DE LOS COSTOS Y GASTOS</vt:lpstr>
      <vt:lpstr>Clasificación DE LAS DEDUCCIONES</vt:lpstr>
      <vt:lpstr>Clasificación de las deducciones</vt:lpstr>
      <vt:lpstr>Principales Costos  y gastos no deducibles según la lisr </vt:lpstr>
      <vt:lpstr>Principales Costos  y gastos no deducibles según la lisr </vt:lpstr>
      <vt:lpstr>En octubre de 1999, se aprueba la reforma a la  lISR, en particular el art. 29-a  en diciembre DEL  2004, OTRAS REFORMAS IMPORTES, LA DEDUCCIONES A INSTI. DEL ART. 6 LISR </vt:lpstr>
      <vt:lpstr>Costos  y gastos no deducibles </vt:lpstr>
      <vt:lpstr>Costos  y gastos no deducibles </vt:lpstr>
      <vt:lpstr>Regla fundamental que  es de orden legal y de la jurisprudencia  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DEDUCCIONES EN LA LISR</dc:title>
  <dc:creator>eugenio tevez</dc:creator>
  <cp:lastModifiedBy>Cesar Armando Cruz Elias</cp:lastModifiedBy>
  <cp:revision>92</cp:revision>
  <cp:lastPrinted>2023-06-27T14:33:00Z</cp:lastPrinted>
  <dcterms:created xsi:type="dcterms:W3CDTF">2023-06-24T17:44:30Z</dcterms:created>
  <dcterms:modified xsi:type="dcterms:W3CDTF">2023-06-29T17:37:26Z</dcterms:modified>
</cp:coreProperties>
</file>